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1347" r:id="rId2"/>
    <p:sldId id="2134807463" r:id="rId3"/>
    <p:sldId id="2134807464" r:id="rId4"/>
    <p:sldId id="2134807466" r:id="rId5"/>
    <p:sldId id="2134807467" r:id="rId6"/>
    <p:sldId id="2134807465" r:id="rId7"/>
    <p:sldId id="2134807468" r:id="rId8"/>
    <p:sldId id="2134807470" r:id="rId9"/>
    <p:sldId id="2134807471" r:id="rId10"/>
    <p:sldId id="2134807472" r:id="rId11"/>
    <p:sldId id="2134807469" r:id="rId12"/>
    <p:sldId id="2134807473" r:id="rId13"/>
    <p:sldId id="2134807474" r:id="rId14"/>
  </p:sldIdLst>
  <p:sldSz cx="12192000" cy="6858000"/>
  <p:notesSz cx="6797675" cy="9926638"/>
  <p:embeddedFontLst>
    <p:embeddedFont>
      <p:font typeface="Roboto Condensed" panose="020B0604020202020204" charset="0"/>
      <p:regular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Tahoma" panose="020B0604030504040204" pitchFamily="34" charset="0"/>
      <p:regular r:id="rId20"/>
      <p:bold r:id="rId21"/>
    </p:embeddedFont>
    <p:embeddedFont>
      <p:font typeface="Microsoft YaHei UI Light" panose="020B0502040204020203" pitchFamily="34" charset="-122"/>
      <p:regular r:id="rId22"/>
    </p:embeddedFont>
    <p:embeddedFont>
      <p:font typeface="Montserrat" panose="020B0604020202020204" charset="-52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D"/>
    <a:srgbClr val="007E39"/>
    <a:srgbClr val="476277"/>
    <a:srgbClr val="F8FBFA"/>
    <a:srgbClr val="C1A015"/>
    <a:srgbClr val="0B5AB2"/>
    <a:srgbClr val="007DDA"/>
    <a:srgbClr val="788DA8"/>
    <a:srgbClr val="43BDA7"/>
    <a:srgbClr val="44A3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39" autoAdjust="0"/>
    <p:restoredTop sz="96416" autoAdjust="0"/>
  </p:normalViewPr>
  <p:slideViewPr>
    <p:cSldViewPr snapToGrid="0">
      <p:cViewPr varScale="1">
        <p:scale>
          <a:sx n="114" d="100"/>
          <a:sy n="114" d="100"/>
        </p:scale>
        <p:origin x="108" y="12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47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6247" cy="496732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826" y="0"/>
            <a:ext cx="2946246" cy="496732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125A13E9-6C77-498F-95B9-6A4850814B9C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28310"/>
            <a:ext cx="2946247" cy="496731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826" y="9428310"/>
            <a:ext cx="2946246" cy="496731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150BCC7F-17C1-4049-8615-C0585BA05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657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6247" cy="496732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826" y="0"/>
            <a:ext cx="2946246" cy="496732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25481486-E547-42DF-9EE5-7073A0564D8D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92" y="4714958"/>
            <a:ext cx="5439101" cy="4467387"/>
          </a:xfrm>
          <a:prstGeom prst="rect">
            <a:avLst/>
          </a:prstGeom>
        </p:spPr>
        <p:txBody>
          <a:bodyPr vert="horz" lIns="92437" tIns="46218" rIns="92437" bIns="4621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28310"/>
            <a:ext cx="2946247" cy="496731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826" y="9428310"/>
            <a:ext cx="2946246" cy="496731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AD7E5C6A-3029-486B-83D3-0CD3A19C9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509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7638" y="1379538"/>
            <a:ext cx="6611937" cy="37195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54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352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8CDCB-91F1-47A3-A901-535821CE4D41}" type="slidenum">
              <a:rPr kumimoji="0" lang="ru-RU" altLang="ru-RU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352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altLang="ru-RU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347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E5C6A-3029-486B-83D3-0CD3A19C9C5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012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E5C6A-3029-486B-83D3-0CD3A19C9C5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640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E5C6A-3029-486B-83D3-0CD3A19C9C5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34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E5C6A-3029-486B-83D3-0CD3A19C9C5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272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E5C6A-3029-486B-83D3-0CD3A19C9C5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896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E5C6A-3029-486B-83D3-0CD3A19C9C5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506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E5C6A-3029-486B-83D3-0CD3A19C9C5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113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E5C6A-3029-486B-83D3-0CD3A19C9C5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201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E5C6A-3029-486B-83D3-0CD3A19C9C5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425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E5C6A-3029-486B-83D3-0CD3A19C9C5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164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E5C6A-3029-486B-83D3-0CD3A19C9C5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633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6BBC-60A1-4B74-B31D-BDAA0CCECFB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237-4F36-4163-AFCC-C9198E62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5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6BBC-60A1-4B74-B31D-BDAA0CCECFB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237-4F36-4163-AFCC-C9198E62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9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6BBC-60A1-4B74-B31D-BDAA0CCECFB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237-4F36-4163-AFCC-C9198E62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42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76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147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6BBC-60A1-4B74-B31D-BDAA0CCECFB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237-4F36-4163-AFCC-C9198E62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4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6BBC-60A1-4B74-B31D-BDAA0CCECFB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237-4F36-4163-AFCC-C9198E62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85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6BBC-60A1-4B74-B31D-BDAA0CCECFB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237-4F36-4163-AFCC-C9198E62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53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6BBC-60A1-4B74-B31D-BDAA0CCECFB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237-4F36-4163-AFCC-C9198E62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82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6BBC-60A1-4B74-B31D-BDAA0CCECFB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237-4F36-4163-AFCC-C9198E62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31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6BBC-60A1-4B74-B31D-BDAA0CCECFB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237-4F36-4163-AFCC-C9198E62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6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6BBC-60A1-4B74-B31D-BDAA0CCECFB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237-4F36-4163-AFCC-C9198E62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0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6BBC-60A1-4B74-B31D-BDAA0CCECFB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237-4F36-4163-AFCC-C9198E62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8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D6BBC-60A1-4B74-B31D-BDAA0CCECFB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44237-4F36-4163-AFCC-C9198E62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8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3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970336" y="1143904"/>
            <a:ext cx="10535863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20728">
              <a:lnSpc>
                <a:spcPts val="4200"/>
              </a:lnSpc>
              <a:defRPr/>
            </a:pPr>
            <a:endParaRPr lang="kk-KZ" altLang="ru-RU" sz="4000" b="1" dirty="0" smtClean="0">
              <a:solidFill>
                <a:srgbClr val="002060"/>
              </a:solidFill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  <a:p>
            <a:pPr defTabSz="920728">
              <a:lnSpc>
                <a:spcPts val="4200"/>
              </a:lnSpc>
              <a:defRPr/>
            </a:pPr>
            <a:endParaRPr lang="kk-KZ" altLang="ru-RU" sz="4000" b="1" dirty="0">
              <a:solidFill>
                <a:srgbClr val="002060"/>
              </a:solidFill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  <a:p>
            <a:pPr defTabSz="920728">
              <a:lnSpc>
                <a:spcPts val="4200"/>
              </a:lnSpc>
              <a:defRPr/>
            </a:pPr>
            <a:endParaRPr lang="kk-KZ" altLang="ru-RU" sz="4000" b="1" dirty="0" smtClean="0">
              <a:solidFill>
                <a:srgbClr val="002060"/>
              </a:solidFill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  <a:p>
            <a:pPr defTabSz="920728">
              <a:lnSpc>
                <a:spcPts val="4200"/>
              </a:lnSpc>
              <a:defRPr/>
            </a:pPr>
            <a:endParaRPr lang="kk-KZ" altLang="ru-RU" sz="4000" b="1" dirty="0">
              <a:solidFill>
                <a:srgbClr val="002060"/>
              </a:solidFill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  <a:p>
            <a:pPr defTabSz="920728">
              <a:lnSpc>
                <a:spcPts val="4200"/>
              </a:lnSpc>
              <a:defRPr/>
            </a:pPr>
            <a:r>
              <a:rPr lang="kk-KZ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Ж</a:t>
            </a:r>
            <a:r>
              <a:rPr lang="ru-RU" altLang="ru-RU" sz="40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аңа</a:t>
            </a:r>
            <a:r>
              <a:rPr lang="ru-RU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altLang="ru-RU" sz="4000" b="1" dirty="0">
                <a:solidFill>
                  <a:srgbClr val="002060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Салық </a:t>
            </a:r>
            <a:r>
              <a:rPr lang="ru-RU" altLang="ru-RU" sz="40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кодексіндегі</a:t>
            </a:r>
            <a:r>
              <a:rPr lang="ru-RU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altLang="ru-RU" sz="40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салықтық</a:t>
            </a:r>
            <a:r>
              <a:rPr lang="ru-RU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altLang="ru-RU" sz="40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әкімшілендіру</a:t>
            </a:r>
            <a:endParaRPr lang="ru-RU" altLang="ru-RU" sz="4000" b="1" dirty="0">
              <a:solidFill>
                <a:srgbClr val="002060"/>
              </a:solidFill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  <a:p>
            <a:pPr lvl="0" defTabSz="920728">
              <a:lnSpc>
                <a:spcPts val="4200"/>
              </a:lnSpc>
              <a:defRPr/>
            </a:pPr>
            <a:endParaRPr lang="kk-KZ" altLang="ru-RU" sz="4000" b="1" dirty="0" smtClean="0">
              <a:solidFill>
                <a:srgbClr val="002060"/>
              </a:solidFill>
              <a:latin typeface="Montserrat" pitchFamily="2" charset="-52"/>
              <a:ea typeface="Roboto Black" panose="02000000000000000000" pitchFamily="2" charset="0"/>
              <a:cs typeface="Tahoma" panose="020B0604030504040204" pitchFamily="34" charset="0"/>
            </a:endParaRPr>
          </a:p>
          <a:p>
            <a:pPr lvl="0" defTabSz="920728">
              <a:lnSpc>
                <a:spcPts val="4200"/>
              </a:lnSpc>
              <a:defRPr/>
            </a:pPr>
            <a:endParaRPr lang="kk-KZ" altLang="ru-RU" sz="4000" b="1" dirty="0">
              <a:solidFill>
                <a:srgbClr val="002060"/>
              </a:solidFill>
              <a:latin typeface="Montserrat" pitchFamily="2" charset="-52"/>
              <a:ea typeface="Roboto Black" panose="02000000000000000000" pitchFamily="2" charset="0"/>
              <a:cs typeface="Tahoma" panose="020B0604030504040204" pitchFamily="34" charset="0"/>
            </a:endParaRPr>
          </a:p>
          <a:p>
            <a:pPr lvl="0" defTabSz="920728">
              <a:lnSpc>
                <a:spcPts val="4200"/>
              </a:lnSpc>
              <a:defRPr/>
            </a:pPr>
            <a:endParaRPr lang="kk-KZ" altLang="ru-RU" sz="4000" b="1" dirty="0" smtClean="0">
              <a:solidFill>
                <a:srgbClr val="002060"/>
              </a:solidFill>
              <a:latin typeface="Montserrat" pitchFamily="2" charset="-52"/>
              <a:ea typeface="Roboto Black" panose="02000000000000000000" pitchFamily="2" charset="0"/>
              <a:cs typeface="Tahoma" panose="020B0604030504040204" pitchFamily="34" charset="0"/>
            </a:endParaRPr>
          </a:p>
          <a:p>
            <a:pPr algn="ctr" defTabSz="920728">
              <a:lnSpc>
                <a:spcPts val="4200"/>
              </a:lnSpc>
              <a:defRPr/>
            </a:pPr>
            <a:r>
              <a:rPr lang="kk-KZ" alt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Астана </a:t>
            </a:r>
            <a:r>
              <a:rPr lang="kk-KZ" alt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қ., </a:t>
            </a:r>
            <a:r>
              <a:rPr lang="kk-KZ" alt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2024 </a:t>
            </a:r>
            <a:r>
              <a:rPr lang="kk-KZ" alt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жыл</a:t>
            </a:r>
            <a:r>
              <a:rPr lang="en-US" alt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 </a:t>
            </a:r>
            <a:r>
              <a:rPr lang="kk-KZ" alt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қ</a:t>
            </a:r>
            <a:r>
              <a:rPr lang="kk-KZ" alt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ыркүйек</a:t>
            </a:r>
            <a:endParaRPr lang="ru-RU" altLang="ru-RU" sz="1400" b="1" dirty="0">
              <a:solidFill>
                <a:srgbClr val="002060"/>
              </a:solidFill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744" descr="ÐÐ°ÑÑÐ¸Ð½ÐºÐ¸ Ð¿Ð¾ Ð·Ð°Ð¿ÑÐ¾ÑÑ Ð³ÐµÑÐ± ÐºÐ°Ð·Ð°ÑÑÑÐ°Ð½Ð° png">
            <a:extLst>
              <a:ext uri="{FF2B5EF4-FFF2-40B4-BE49-F238E27FC236}">
                <a16:creationId xmlns:a16="http://schemas.microsoft.com/office/drawing/2014/main" id="{251BE105-D96A-49BA-8048-7182F1D03118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448" y="642129"/>
            <a:ext cx="1439333" cy="144144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3005406" y="1162798"/>
            <a:ext cx="7779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defTabSz="920728">
              <a:defRPr/>
            </a:pPr>
            <a:r>
              <a:rPr lang="ru-RU" altLang="ru-RU" sz="2000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Қазақстан</a:t>
            </a: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Республикасының</a:t>
            </a: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Қаржы</a:t>
            </a: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министрлігі</a:t>
            </a: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kumimoji="0" lang="ru-RU" altLang="ru-RU" sz="200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73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1"/>
    </mc:Choice>
    <mc:Fallback xmlns="">
      <p:transition spd="slow" advTm="540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Номер слайда 2">
            <a:extLst>
              <a:ext uri="{FF2B5EF4-FFF2-40B4-BE49-F238E27FC236}">
                <a16:creationId xmlns:a16="http://schemas.microsoft.com/office/drawing/2014/main" id="{C3F41A27-8494-4DB3-853D-448A871AC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9038" y="6492875"/>
            <a:ext cx="84296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A42E3-5838-4EC8-BEE5-88D46C1A323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Roboto Condensed" panose="02000000000000000000" pitchFamily="2" charset="0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3D31B97-30F0-417A-B7A3-8D7D771E1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9" b="2199"/>
          <a:stretch/>
        </p:blipFill>
        <p:spPr>
          <a:xfrm>
            <a:off x="7602898" y="1815800"/>
            <a:ext cx="4000082" cy="2666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FC133689-735E-4079-97D2-75A09DCD0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178" y="283819"/>
            <a:ext cx="6790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ҚҚС ӘКІМШІЛІГІ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5D929A-0F80-488C-9E40-9FB930D33C29}"/>
              </a:ext>
            </a:extLst>
          </p:cNvPr>
          <p:cNvSpPr txBox="1"/>
          <p:nvPr/>
        </p:nvSpPr>
        <p:spPr>
          <a:xfrm>
            <a:off x="738395" y="1025513"/>
            <a:ext cx="6790165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36575">
              <a:spcAft>
                <a:spcPts val="1200"/>
              </a:spcAft>
            </a:pPr>
            <a:r>
              <a:rPr lang="ru-RU" sz="1600" b="1" dirty="0" err="1" smtClean="0">
                <a:solidFill>
                  <a:srgbClr val="00863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Тіркеуге</a:t>
            </a:r>
            <a:r>
              <a:rPr lang="ru-RU" sz="1600" b="1" dirty="0" smtClean="0">
                <a:solidFill>
                  <a:srgbClr val="00863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863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жатады</a:t>
            </a:r>
            <a:r>
              <a:rPr lang="ru-RU" sz="1600" b="1" dirty="0">
                <a:solidFill>
                  <a:srgbClr val="00863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46088" indent="-268288" algn="just">
              <a:spcAft>
                <a:spcPts val="1200"/>
              </a:spcAft>
              <a:buFont typeface="+mj-lt"/>
              <a:buAutoNum type="arabicParenR"/>
            </a:pPr>
            <a:r>
              <a:rPr lang="ru-RU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жалпы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белгіленген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режимде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бюджетпен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есеп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айырысуды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жүзеге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асыратын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салық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төлеушілер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6088" indent="-268288" algn="just">
              <a:spcAft>
                <a:spcPts val="1200"/>
              </a:spcAft>
              <a:buFont typeface="+mj-lt"/>
              <a:buAutoNum type="arabicParenR"/>
            </a:pPr>
            <a:r>
              <a:rPr lang="ru-RU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қызметін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Қазақстан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аумағында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интернет-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алаңдар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арқылы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жүзеге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асыратын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шетелдік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компаниялар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536575">
              <a:spcAft>
                <a:spcPts val="1200"/>
              </a:spcAft>
            </a:pPr>
            <a:r>
              <a:rPr lang="ru-RU" sz="1600" b="1" dirty="0">
                <a:solidFill>
                  <a:srgbClr val="00863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ҚҚС </a:t>
            </a:r>
            <a:r>
              <a:rPr lang="ru-RU" sz="1600" b="1" dirty="0" err="1">
                <a:solidFill>
                  <a:srgbClr val="00863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төлеушілерден</a:t>
            </a:r>
            <a:r>
              <a:rPr lang="ru-RU" sz="1600" b="1" dirty="0">
                <a:solidFill>
                  <a:srgbClr val="00863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863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шығарылды</a:t>
            </a:r>
            <a:r>
              <a:rPr lang="ru-RU" sz="1600" b="1" dirty="0">
                <a:solidFill>
                  <a:srgbClr val="00863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46088" indent="-268288" algn="just">
              <a:spcAft>
                <a:spcPts val="1200"/>
              </a:spcAft>
              <a:buFont typeface="+mj-lt"/>
              <a:buAutoNum type="arabicParenR"/>
            </a:pPr>
            <a:r>
              <a:rPr lang="ru-RU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жеке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практикамен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айналысатын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адам</a:t>
            </a:r>
            <a:endParaRPr lang="ru-RU" sz="1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6088" indent="-268288" algn="just">
              <a:spcAft>
                <a:spcPts val="1200"/>
              </a:spcAft>
              <a:buFont typeface="+mj-lt"/>
              <a:buAutoNum type="arabicParenR"/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лотерея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операторы</a:t>
            </a:r>
          </a:p>
          <a:p>
            <a:pPr marL="446088" indent="-268288" algn="just">
              <a:spcAft>
                <a:spcPts val="1200"/>
              </a:spcAft>
              <a:buFont typeface="+mj-lt"/>
              <a:buAutoNum type="arabicParenR"/>
            </a:pPr>
            <a:r>
              <a:rPr lang="ru-RU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Ойын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бизнесіне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салық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төлеуші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36575" algn="just">
              <a:spcAft>
                <a:spcPts val="1200"/>
              </a:spcAft>
            </a:pPr>
            <a:r>
              <a:rPr lang="ru-RU" sz="1600" dirty="0" err="1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Электрондық</a:t>
            </a:r>
            <a:r>
              <a:rPr lang="ru-RU" sz="1600" dirty="0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шот-фактуралардың</a:t>
            </a:r>
            <a:r>
              <a:rPr lang="ru-RU" sz="1600" dirty="0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жазылуын</a:t>
            </a:r>
            <a:r>
              <a:rPr lang="ru-RU" sz="1600" dirty="0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бақылау</a:t>
            </a:r>
            <a:r>
              <a:rPr lang="ru-RU" sz="1600" dirty="0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нысанда</a:t>
            </a:r>
            <a:r>
              <a:rPr lang="ru-RU" sz="1600" dirty="0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жүргізіледі</a:t>
            </a:r>
            <a:r>
              <a:rPr lang="ru-RU" sz="1600" dirty="0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46088" indent="-268288" algn="just">
              <a:buFont typeface="+mj-lt"/>
              <a:buAutoNum type="arabicParenR"/>
            </a:pPr>
            <a:r>
              <a:rPr lang="ru-RU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ЭШФ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жазылуын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автоматтандырылған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бақылау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6088" indent="-268288" algn="just">
              <a:buFont typeface="+mj-lt"/>
              <a:buAutoNum type="arabicParenR"/>
            </a:pPr>
            <a:r>
              <a:rPr lang="ru-RU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ЭШФ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жазылуын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салыстырмалы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бақылау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бұрын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ЭШФ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жазылуын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тоқтата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тұру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indent="536575">
              <a:spcAft>
                <a:spcPts val="1200"/>
              </a:spcAft>
            </a:pPr>
            <a:endParaRPr lang="ru-RU" sz="1600" b="1" i="1" dirty="0" smtClean="0">
              <a:solidFill>
                <a:srgbClr val="007E39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36575">
              <a:spcAft>
                <a:spcPts val="1200"/>
              </a:spcAft>
            </a:pP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ЭШФ </a:t>
            </a:r>
            <a:r>
              <a:rPr lang="ru-RU" sz="1600" b="1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үзінді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көшірмесін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Автоматтандырылған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бақылау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салық </a:t>
            </a:r>
            <a:r>
              <a:rPr lang="ru-RU" sz="1600" b="1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төлеушілердің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жекелеген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санаттары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жүргізіледі</a:t>
            </a:r>
            <a:endParaRPr lang="ru-RU" sz="1600" b="1" i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66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Номер слайда 2">
            <a:extLst>
              <a:ext uri="{FF2B5EF4-FFF2-40B4-BE49-F238E27FC236}">
                <a16:creationId xmlns:a16="http://schemas.microsoft.com/office/drawing/2014/main" id="{C3F41A27-8494-4DB3-853D-448A871AC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9038" y="6492875"/>
            <a:ext cx="84296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A42E3-5838-4EC8-BEE5-88D46C1A323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Roboto Condensed" panose="02000000000000000000" pitchFamily="2" charset="0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3D31B97-30F0-417A-B7A3-8D7D771E1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" b="836"/>
          <a:stretch/>
        </p:blipFill>
        <p:spPr>
          <a:xfrm>
            <a:off x="7602898" y="1815800"/>
            <a:ext cx="4000082" cy="2666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FC133689-735E-4079-97D2-75A09DCD0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395" y="267843"/>
            <a:ext cx="65006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САЛЫҚТЫҚ ТЕКСЕРУЛЕР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5D929A-0F80-488C-9E40-9FB930D33C29}"/>
              </a:ext>
            </a:extLst>
          </p:cNvPr>
          <p:cNvSpPr txBox="1"/>
          <p:nvPr/>
        </p:nvSpPr>
        <p:spPr>
          <a:xfrm>
            <a:off x="738396" y="1117834"/>
            <a:ext cx="6331876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k-KZ" b="1" dirty="0" smtClean="0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</a:t>
            </a:r>
            <a:r>
              <a:rPr lang="ru-RU" sz="1600" b="1" dirty="0" err="1" smtClean="0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оспарлы</a:t>
            </a:r>
            <a:r>
              <a:rPr lang="ru-RU" sz="1600" b="1" dirty="0" smtClean="0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тексерулерден</a:t>
            </a:r>
            <a:r>
              <a:rPr lang="ru-RU" sz="1600" b="1" dirty="0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бас </a:t>
            </a:r>
            <a:r>
              <a:rPr lang="ru-RU" sz="1600" b="1" dirty="0" err="1" smtClean="0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тарту</a:t>
            </a:r>
            <a:endParaRPr lang="ru-RU" sz="1600" b="1" dirty="0" smtClean="0">
              <a:solidFill>
                <a:srgbClr val="007E39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600" b="1" dirty="0">
              <a:solidFill>
                <a:srgbClr val="007E39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шағын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бизнес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субъектілерін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тексеруді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реттен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артық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емес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тоқтата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тұру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Салық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органдары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қызметкерінің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тексерілетін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салық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төлеушімен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салық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төлеушінің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кабинеті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арқылы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өзара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іс-қимылы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құжаттарды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түсіндірмелерді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сұрау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ұсыну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тексеру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актісін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тексеру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нәтижелері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хабарламаны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тапсыру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Нұсқама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қолма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қол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беріледі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kk-KZ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алап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қою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мерзімі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салықтық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тексеру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аяқталғаннан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бастап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басына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ауыстырылды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салықтар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бюджетке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төленетін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төлемдердің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есептелген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есептелген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сомасын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есептеу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немесе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қайта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қарау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бөлігінде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талап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қою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ескіру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мерзімі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салықтық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тексеру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басталған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күннен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бастап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салықтық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тексеру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нәтижелері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хабарлама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орындалған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күнге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дейінгі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кезеңге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тоқтатыла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тұрады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9867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BAFC7DD6-6D75-5C90-4828-284F900A3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882" y="116591"/>
            <a:ext cx="110304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Көлденең мониторинг-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заңнамалық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бекіту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Montserrat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A11D63-2E35-436D-8A72-DA9A7150BB25}"/>
              </a:ext>
            </a:extLst>
          </p:cNvPr>
          <p:cNvSpPr txBox="1"/>
          <p:nvPr/>
        </p:nvSpPr>
        <p:spPr>
          <a:xfrm>
            <a:off x="481882" y="579358"/>
            <a:ext cx="7764047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0" indent="-266700" algn="just" defTabSz="914377">
              <a:spcBef>
                <a:spcPts val="600"/>
              </a:spcBef>
              <a:buFontTx/>
              <a:buAutoNum type="arabicPeriod"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Салық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кезеңінің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жабылуы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  <a:sym typeface="Tahoma"/>
            </a:endParaRPr>
          </a:p>
          <a:p>
            <a:pPr marL="261938" indent="261938" algn="just" defTabSz="914377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мониторинг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декларацияларды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тапсыру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нәтижелері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бойынша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жүргізілетін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болады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  <a:sym typeface="Tahoma"/>
            </a:endParaRPr>
          </a:p>
          <a:p>
            <a:pPr marL="261938" indent="261938" algn="just" defTabSz="914377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мониторинг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қорытындысы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бойынша-ҚР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ҚМ МКК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қорытындыларын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Жолдау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  <a:sym typeface="Tahoma"/>
            </a:endParaRPr>
          </a:p>
          <a:p>
            <a:pPr lvl="0" algn="just" defTabSz="914377">
              <a:spcBef>
                <a:spcPts val="600"/>
              </a:spcBef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2. 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Дәстүрлі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салықтық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тексерулерден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босату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  <a:sym typeface="Tahoma"/>
            </a:endParaRPr>
          </a:p>
          <a:p>
            <a:pPr marL="261938" lvl="0" indent="628650" algn="just" defTabSz="914377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тарихи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деректерді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зерттеу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түріндегі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салықтық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тексеру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(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нұсқамасыз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және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айыппұлсыз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)</a:t>
            </a:r>
          </a:p>
          <a:p>
            <a:pPr marL="261938" lvl="0" indent="628650" algn="just" defTabSz="914377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жабық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кезеңдер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бойынша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салықтық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тексеру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жүргізілмейді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, </a:t>
            </a:r>
            <a:r>
              <a:rPr lang="ru-RU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келес</a:t>
            </a:r>
            <a:r>
              <a:rPr lang="kk-KZ" sz="1400" dirty="0" smtClean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ідей жағдайларды </a:t>
            </a:r>
            <a:r>
              <a:rPr lang="ru-RU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қоспағанда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:</a:t>
            </a:r>
          </a:p>
          <a:p>
            <a:pPr marL="261938" lvl="0" indent="628650" algn="just" defTabSz="914377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қарсы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тексерулер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  <a:sym typeface="Tahoma"/>
            </a:endParaRPr>
          </a:p>
          <a:p>
            <a:pPr marL="261938" lvl="0" indent="628650" algn="just" defTabSz="914377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СТ-нің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өтініші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бойынша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салықтық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тексерулер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</a:p>
          <a:p>
            <a:pPr marL="261938" lvl="0" indent="628650" algn="just" defTabSz="914377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ҚР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ҚПК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негіздері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бойынша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, «Прокуратура </a:t>
            </a:r>
            <a:r>
              <a:rPr lang="ru-RU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туралы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» </a:t>
            </a:r>
            <a:r>
              <a:rPr lang="ru-RU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ҚР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Заңы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бойынша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салықтық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тексерулер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  <a:sym typeface="Tahoma"/>
            </a:endParaRPr>
          </a:p>
          <a:p>
            <a:pPr marL="266700" lvl="0" indent="-266700" algn="just" defTabSz="914377">
              <a:spcBef>
                <a:spcPts val="600"/>
              </a:spcBef>
              <a:buFont typeface="+mj-lt"/>
              <a:buAutoNum type="arabicPeriod" startAt="3"/>
              <a:defRPr/>
            </a:pPr>
            <a:r>
              <a:rPr lang="ru-RU" sz="1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Жоспарланған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және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өткен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мәмілелер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бойынша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алдын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ала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түсіндірулер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  <a:sym typeface="Tahoma"/>
            </a:endParaRPr>
          </a:p>
          <a:p>
            <a:pPr marL="266700" lvl="0" indent="-266700" algn="just" defTabSz="914377">
              <a:spcBef>
                <a:spcPts val="600"/>
              </a:spcBef>
              <a:buFont typeface="+mj-lt"/>
              <a:buAutoNum type="arabicPeriod" startAt="3"/>
              <a:defRPr/>
            </a:pPr>
            <a:r>
              <a:rPr lang="ru-RU" sz="1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Айыппұлдың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болмауы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және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өсімпұлды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азайту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  <a:sym typeface="Tahoma"/>
            </a:endParaRPr>
          </a:p>
          <a:p>
            <a:pPr marL="266700" lvl="0" indent="-266700" algn="just" defTabSz="914377">
              <a:spcBef>
                <a:spcPts val="600"/>
              </a:spcBef>
              <a:buFont typeface="+mj-lt"/>
              <a:buAutoNum type="arabicPeriod" startAt="3"/>
              <a:defRPr/>
            </a:pPr>
            <a:r>
              <a:rPr lang="ru-RU" sz="1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Жеңілдетілген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ҚҚС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қайтару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(90%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дейін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)</a:t>
            </a:r>
          </a:p>
          <a:p>
            <a:pPr marL="266700" lvl="0" indent="-266700" algn="just" defTabSz="914377">
              <a:spcBef>
                <a:spcPts val="600"/>
              </a:spcBef>
              <a:buFont typeface="+mj-lt"/>
              <a:buAutoNum type="arabicPeriod" startAt="3"/>
              <a:defRPr/>
            </a:pPr>
            <a:r>
              <a:rPr lang="ru-RU" sz="1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Келісу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комиссиясының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даулы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мәселелерді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сотқа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дейінгі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қарауы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  <a:sym typeface="Tahoma"/>
            </a:endParaRPr>
          </a:p>
          <a:p>
            <a:pPr marL="266700" lvl="0" indent="-266700" algn="just" defTabSz="914377">
              <a:spcBef>
                <a:spcPts val="600"/>
              </a:spcBef>
              <a:buFont typeface="+mj-lt"/>
              <a:buAutoNum type="arabicPeriod" startAt="3"/>
              <a:defRPr/>
            </a:pPr>
            <a:r>
              <a:rPr lang="ru-RU" sz="1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КТ-дің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нәтижелері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бойынша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хабарламаларды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жібермеу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  <a:sym typeface="Tahoma"/>
            </a:endParaRPr>
          </a:p>
          <a:p>
            <a:pPr marL="266700" lvl="0" indent="-266700" algn="just" defTabSz="914377">
              <a:spcBef>
                <a:spcPts val="600"/>
              </a:spcBef>
              <a:buFont typeface="+mj-lt"/>
              <a:buAutoNum type="arabicPeriod" startAt="3"/>
              <a:defRPr/>
            </a:pPr>
            <a:r>
              <a:rPr lang="ru-RU" sz="1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Салық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міндеттемелерінің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дұрыс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орындалуын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бірлесіп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бақылау-салық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тәуекелдерін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барынша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азайту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  <a:sym typeface="Tahoma"/>
            </a:endParaRPr>
          </a:p>
          <a:p>
            <a:pPr marL="266700" lvl="0" indent="-266700" algn="just" defTabSz="914377">
              <a:spcBef>
                <a:spcPts val="600"/>
              </a:spcBef>
              <a:buFont typeface="+mj-lt"/>
              <a:buAutoNum type="arabicPeriod" startAt="3"/>
              <a:defRPr/>
            </a:pPr>
            <a:r>
              <a:rPr lang="ru-RU" sz="1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Салықтық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тәуекелдердің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жоқтығына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сенімділік-инвестициялық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тартымдылықты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арттыру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және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СТ-ні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адал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деп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тану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  <a:sym typeface="Tahoma"/>
            </a:endParaRPr>
          </a:p>
          <a:p>
            <a:pPr marL="266700" lvl="0" indent="-266700" algn="just" defTabSz="914377">
              <a:spcBef>
                <a:spcPts val="600"/>
              </a:spcBef>
              <a:buFont typeface="+mj-lt"/>
              <a:buAutoNum type="arabicPeriod" startAt="3"/>
              <a:defRPr/>
            </a:pPr>
            <a:r>
              <a:rPr lang="ru-RU" sz="1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СТ-нің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қызметінің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ашықтығын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және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бюджетке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түсетін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түсімдер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болжамын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қамтамасыз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Tahoma"/>
              </a:rPr>
              <a:t>ету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  <a:sym typeface="Tahoma"/>
            </a:endParaRPr>
          </a:p>
        </p:txBody>
      </p:sp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id="{4A9196FE-B61A-466E-B083-F6CA9FBBC1F1}"/>
              </a:ext>
            </a:extLst>
          </p:cNvPr>
          <p:cNvSpPr txBox="1">
            <a:spLocks/>
          </p:cNvSpPr>
          <p:nvPr/>
        </p:nvSpPr>
        <p:spPr>
          <a:xfrm>
            <a:off x="11349038" y="6492875"/>
            <a:ext cx="842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5A42E3-5838-4EC8-BEE5-88D46C1A3234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  <a:latin typeface="Montserrat" pitchFamily="2" charset="-52"/>
                <a:ea typeface="Roboto Condensed" panose="02000000000000000000" pitchFamily="2" charset="0"/>
              </a:rPr>
              <a:pPr/>
              <a:t>12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  <a:latin typeface="Montserrat" pitchFamily="2" charset="-52"/>
              <a:ea typeface="Roboto Condensed" panose="02000000000000000000" pitchFamily="2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55E00529-D8F5-4F70-987A-6C53E9291B93}"/>
              </a:ext>
            </a:extLst>
          </p:cNvPr>
          <p:cNvGrpSpPr/>
          <p:nvPr/>
        </p:nvGrpSpPr>
        <p:grpSpPr>
          <a:xfrm>
            <a:off x="8480711" y="2073775"/>
            <a:ext cx="3289808" cy="3289808"/>
            <a:chOff x="5547361" y="5225809"/>
            <a:chExt cx="1065020" cy="1065020"/>
          </a:xfrm>
          <a:effectLst>
            <a:outerShdw blurRad="63500" sx="104000" sy="104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Oval 19">
              <a:extLst>
                <a:ext uri="{FF2B5EF4-FFF2-40B4-BE49-F238E27FC236}">
                  <a16:creationId xmlns:a16="http://schemas.microsoft.com/office/drawing/2014/main" id="{7CA61863-F833-43C4-B2C6-54242D0FA0CC}"/>
                </a:ext>
              </a:extLst>
            </p:cNvPr>
            <p:cNvSpPr/>
            <p:nvPr/>
          </p:nvSpPr>
          <p:spPr>
            <a:xfrm>
              <a:off x="5547361" y="5225809"/>
              <a:ext cx="1065020" cy="10650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Graphic 21">
              <a:extLst>
                <a:ext uri="{FF2B5EF4-FFF2-40B4-BE49-F238E27FC236}">
                  <a16:creationId xmlns:a16="http://schemas.microsoft.com/office/drawing/2014/main" id="{0321BAD7-E65E-4DBF-9030-82B8D7DF0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774666" y="5460553"/>
              <a:ext cx="610410" cy="610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2997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Номер слайда 2">
            <a:extLst>
              <a:ext uri="{FF2B5EF4-FFF2-40B4-BE49-F238E27FC236}">
                <a16:creationId xmlns:a16="http://schemas.microsoft.com/office/drawing/2014/main" id="{C3F41A27-8494-4DB3-853D-448A871AC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9038" y="6492875"/>
            <a:ext cx="84296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A42E3-5838-4EC8-BEE5-88D46C1A323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330430-EC28-45E6-9122-C3D118CCE62A}"/>
              </a:ext>
            </a:extLst>
          </p:cNvPr>
          <p:cNvSpPr txBox="1"/>
          <p:nvPr/>
        </p:nvSpPr>
        <p:spPr>
          <a:xfrm>
            <a:off x="509795" y="856357"/>
            <a:ext cx="6864503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алықтық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әкімшілендіруді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жетілдіру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пилоттық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жобаларды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тағайындау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жүргізу</a:t>
            </a:r>
            <a:r>
              <a:rPr lang="ru-RU" sz="1600" b="1" dirty="0"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тәртібі</a:t>
            </a:r>
            <a:r>
              <a:rPr lang="ru-RU" sz="1600" b="1" dirty="0"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регламенттелген</a:t>
            </a:r>
            <a:r>
              <a:rPr lang="ru-RU" sz="1600" b="1" dirty="0" smtClean="0"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err="1" smtClean="0"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Шарттары</a:t>
            </a:r>
            <a:r>
              <a:rPr lang="ru-RU" sz="1600" b="1" dirty="0"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негізділік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ашықтық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орындалуы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пропорционалдылық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ұтымдылық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Пилоттық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жобаны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жүргізу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қорытындылары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салық органы салық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төлеушілердің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жетілдірілген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салықтық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әкімшілендіруді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 салық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міндеттемелерін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орындауын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ішінде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салық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агентінің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функцияларын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жүктеуді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енгізу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тоқтату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шешімді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қамтитын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талдау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жасайды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Талдау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пилоттық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жоба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аяқталғаннан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кейін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күнтізбелік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күннен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кешіктірілме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бұқаралық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ақпарат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құралдарында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жариялануға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жатады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Салық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органдары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күнтізбелік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жыл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ішінде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әрбір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пилоттық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жобаның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ұзақтығы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үш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жылға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дейінгі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бес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пилоттық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жобадан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аспауға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құқылы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3D31B97-30F0-417A-B7A3-8D7D771E1A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/>
        </p:blipFill>
        <p:spPr>
          <a:xfrm>
            <a:off x="7602898" y="1815800"/>
            <a:ext cx="4000082" cy="2666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TextBox 4">
            <a:extLst>
              <a:ext uri="{FF2B5EF4-FFF2-40B4-BE49-F238E27FC236}">
                <a16:creationId xmlns:a16="http://schemas.microsoft.com/office/drawing/2014/main" id="{98444551-685A-4C36-9208-9FB58487E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395" y="186200"/>
            <a:ext cx="50528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Aft>
                <a:spcPts val="120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ПИЛОТТЫҚ ЖОБАЛАР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56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Номер слайда 2">
            <a:extLst>
              <a:ext uri="{FF2B5EF4-FFF2-40B4-BE49-F238E27FC236}">
                <a16:creationId xmlns:a16="http://schemas.microsoft.com/office/drawing/2014/main" id="{C3F41A27-8494-4DB3-853D-448A871AC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9038" y="6492875"/>
            <a:ext cx="84296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A42E3-5838-4EC8-BEE5-88D46C1A323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itchFamily="2" charset="-52"/>
                <a:ea typeface="Roboto Condensed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itchFamily="2" charset="-52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76" name="TextBox 4">
            <a:extLst>
              <a:ext uri="{FF2B5EF4-FFF2-40B4-BE49-F238E27FC236}">
                <a16:creationId xmlns:a16="http://schemas.microsoft.com/office/drawing/2014/main" id="{BAFC7DD6-6D75-5C90-4828-284F900A3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838" y="143947"/>
            <a:ext cx="97521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85725">
              <a:defRPr/>
            </a:pP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Мемлекет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басшысының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тапсырмалары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1">
            <a:extLst>
              <a:ext uri="{FF2B5EF4-FFF2-40B4-BE49-F238E27FC236}">
                <a16:creationId xmlns:a16="http://schemas.microsoft.com/office/drawing/2014/main" id="{C6DC2672-DAE5-4B58-8D24-8F7873CED327}"/>
              </a:ext>
            </a:extLst>
          </p:cNvPr>
          <p:cNvSpPr/>
          <p:nvPr/>
        </p:nvSpPr>
        <p:spPr>
          <a:xfrm>
            <a:off x="672861" y="1319750"/>
            <a:ext cx="668493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2200"/>
              </a:lnSpc>
              <a:spcAft>
                <a:spcPts val="600"/>
              </a:spcAft>
              <a:defRPr/>
            </a:pPr>
            <a:r>
              <a:rPr lang="ru-RU" sz="1600" b="1" dirty="0" err="1" smtClean="0">
                <a:solidFill>
                  <a:prstClr val="black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Әділ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prstClr val="black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ашық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prstClr val="black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болжамды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салық </a:t>
            </a:r>
            <a:r>
              <a:rPr lang="ru-RU" sz="1600" b="1" dirty="0" err="1">
                <a:solidFill>
                  <a:prstClr val="black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салуды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қамтамасыз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етуге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бағытталған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жаңа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Салық </a:t>
            </a:r>
            <a:r>
              <a:rPr lang="ru-RU" sz="1600" b="1" dirty="0" err="1">
                <a:solidFill>
                  <a:prstClr val="black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кодексінің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қабылдануын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қамтамасыз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ету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prstClr val="black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оның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ішінде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625475" lvl="0" indent="-266700" algn="just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салықтық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әкімшілендіруді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жаңарту</a:t>
            </a: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625475" lvl="0" indent="-266700" algn="just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салықтық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бақылауды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мүмкіндігінше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цифрландыруды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қамтамасыз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ету</a:t>
            </a: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24EF587E-CF79-4C9D-8574-7B24F8B50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6400" y="4514409"/>
            <a:ext cx="3911600" cy="130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714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714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714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714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714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714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714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714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714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buNone/>
              <a:defRPr/>
            </a:pPr>
            <a:r>
              <a:rPr lang="ru-RU" alt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Қазақстан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Республикасы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Президентінің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ru-RU" alt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«</a:t>
            </a:r>
            <a:r>
              <a:rPr lang="ru-RU" altLang="ru-RU" sz="1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Әділетті</a:t>
            </a:r>
            <a:r>
              <a:rPr lang="ru-RU" alt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Қазақстан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: </a:t>
            </a:r>
            <a:r>
              <a:rPr lang="ru-RU" alt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бәріміз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және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әрқайсымыз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үшін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. </a:t>
            </a:r>
            <a:r>
              <a:rPr lang="ru-RU" alt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Қазір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және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ru-RU" altLang="ru-RU" sz="1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әрдайым</a:t>
            </a:r>
            <a:r>
              <a:rPr lang="ru-RU" alt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» </a:t>
            </a:r>
            <a:r>
              <a:rPr lang="ru-RU" altLang="ru-RU" sz="1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сайлауалды</a:t>
            </a:r>
            <a:r>
              <a:rPr lang="ru-RU" alt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бағдарламасын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іске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асыру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жөніндегі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ru-RU" altLang="ru-RU" sz="1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іс-қимыл</a:t>
            </a:r>
            <a:r>
              <a:rPr lang="ru-RU" alt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ru-RU" altLang="ru-RU" sz="1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жоспары</a:t>
            </a:r>
            <a:endParaRPr lang="ru-RU" altLang="ru-RU" sz="1400" b="1" dirty="0">
              <a:solidFill>
                <a:srgbClr val="002060"/>
              </a:solidFill>
              <a:latin typeface="Arial" panose="020B0604020202020204" pitchFamily="34" charset="0"/>
              <a:ea typeface="Microsoft YaHei UI Light" panose="020B0502040204020203" pitchFamily="34" charset="-122"/>
              <a:cs typeface="Arial" panose="020B0604020202020204" pitchFamily="34" charset="0"/>
            </a:endParaRPr>
          </a:p>
        </p:txBody>
      </p:sp>
      <p:pic>
        <p:nvPicPr>
          <p:cNvPr id="32" name="Рисунок 14">
            <a:extLst>
              <a:ext uri="{FF2B5EF4-FFF2-40B4-BE49-F238E27FC236}">
                <a16:creationId xmlns:a16="http://schemas.microsoft.com/office/drawing/2014/main" id="{FF8A8BB5-F97D-47AE-B9D4-5BE2C21E8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368" y="1555967"/>
            <a:ext cx="203166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115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Номер слайда 2">
            <a:extLst>
              <a:ext uri="{FF2B5EF4-FFF2-40B4-BE49-F238E27FC236}">
                <a16:creationId xmlns:a16="http://schemas.microsoft.com/office/drawing/2014/main" id="{C3F41A27-8494-4DB3-853D-448A871AC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9038" y="6492875"/>
            <a:ext cx="84296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A42E3-5838-4EC8-BEE5-88D46C1A323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itchFamily="2" charset="-52"/>
                <a:ea typeface="Roboto Condensed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itchFamily="2" charset="-52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76" name="TextBox 4">
            <a:extLst>
              <a:ext uri="{FF2B5EF4-FFF2-40B4-BE49-F238E27FC236}">
                <a16:creationId xmlns:a16="http://schemas.microsoft.com/office/drawing/2014/main" id="{BAFC7DD6-6D75-5C90-4828-284F900A3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0" y="163089"/>
            <a:ext cx="99684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Салықтық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әкімшілендірудің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сервистік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моделі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8BB7ED41-C3A3-4292-B03C-A09A25584EC5}"/>
              </a:ext>
            </a:extLst>
          </p:cNvPr>
          <p:cNvSpPr/>
          <p:nvPr/>
        </p:nvSpPr>
        <p:spPr>
          <a:xfrm>
            <a:off x="466619" y="779659"/>
            <a:ext cx="8403809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b="1" i="1" dirty="0">
                <a:solidFill>
                  <a:srgbClr val="007E39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САЛЫҚ </a:t>
            </a:r>
            <a:r>
              <a:rPr lang="ru-RU" b="1" i="1" dirty="0" smtClean="0">
                <a:solidFill>
                  <a:srgbClr val="007E39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ТӨЛЕУШІНІ </a:t>
            </a:r>
            <a:r>
              <a:rPr lang="ru-RU" b="1" i="1" dirty="0" err="1" smtClean="0">
                <a:solidFill>
                  <a:srgbClr val="007E39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жұмыс</a:t>
            </a:r>
            <a:r>
              <a:rPr lang="ru-RU" b="1" i="1" dirty="0" smtClean="0">
                <a:solidFill>
                  <a:srgbClr val="007E39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b="1" i="1" dirty="0" err="1" smtClean="0">
                <a:solidFill>
                  <a:srgbClr val="007E39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істеу</a:t>
            </a:r>
            <a:r>
              <a:rPr lang="ru-RU" b="1" i="1" dirty="0" smtClean="0">
                <a:solidFill>
                  <a:srgbClr val="007E39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ЦИКЛДІҢ </a:t>
            </a:r>
            <a:r>
              <a:rPr lang="ru-RU" b="1" i="1" dirty="0">
                <a:solidFill>
                  <a:srgbClr val="007E39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БАРЛЫҚ КЕЗЕҢІНДЕ СҮЙЕМЕЛДЕУ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9697858-CA8C-4573-B292-DFF85F20D5D2}"/>
              </a:ext>
            </a:extLst>
          </p:cNvPr>
          <p:cNvSpPr/>
          <p:nvPr/>
        </p:nvSpPr>
        <p:spPr>
          <a:xfrm>
            <a:off x="466619" y="1848639"/>
            <a:ext cx="66717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>
                <a:ln w="15875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tserrat" pitchFamily="2" charset="-52"/>
                <a:ea typeface="Roboto Condensed" panose="02000000000000000000" pitchFamily="2" charset="0"/>
              </a:rPr>
              <a:t>1</a:t>
            </a:r>
            <a:endParaRPr lang="ru-RU" sz="5400" b="1" cap="none" spc="0" dirty="0">
              <a:ln w="15875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tserrat" pitchFamily="2" charset="-52"/>
              <a:ea typeface="Roboto Condensed" panose="02000000000000000000" pitchFamily="2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1B08B62A-AA0B-4A2D-A033-74E40F864652}"/>
              </a:ext>
            </a:extLst>
          </p:cNvPr>
          <p:cNvSpPr/>
          <p:nvPr/>
        </p:nvSpPr>
        <p:spPr>
          <a:xfrm>
            <a:off x="2586717" y="1848639"/>
            <a:ext cx="9108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>
                <a:ln w="15875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tserrat" pitchFamily="2" charset="-52"/>
                <a:ea typeface="Roboto Condensed" panose="02000000000000000000" pitchFamily="2" charset="0"/>
              </a:rPr>
              <a:t>2</a:t>
            </a:r>
            <a:endParaRPr lang="ru-RU" sz="5400" b="1" cap="none" spc="0" dirty="0">
              <a:ln w="15875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tserrat" pitchFamily="2" charset="-52"/>
              <a:ea typeface="Roboto Condensed" panose="02000000000000000000" pitchFamily="2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900070FA-FA89-42C0-8D5E-6456127A84A8}"/>
              </a:ext>
            </a:extLst>
          </p:cNvPr>
          <p:cNvSpPr/>
          <p:nvPr/>
        </p:nvSpPr>
        <p:spPr>
          <a:xfrm>
            <a:off x="4827040" y="1848639"/>
            <a:ext cx="9140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>
                <a:ln w="15875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tserrat" pitchFamily="2" charset="-52"/>
                <a:ea typeface="Roboto Condensed" panose="02000000000000000000" pitchFamily="2" charset="0"/>
              </a:rPr>
              <a:t>3</a:t>
            </a:r>
            <a:endParaRPr lang="ru-RU" sz="5400" b="1" cap="none" spc="0" dirty="0">
              <a:ln w="15875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tserrat" pitchFamily="2" charset="-52"/>
              <a:ea typeface="Roboto Condensed" panose="02000000000000000000" pitchFamily="2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306D24DB-449C-4E77-9CF3-0A0C93718E00}"/>
              </a:ext>
            </a:extLst>
          </p:cNvPr>
          <p:cNvSpPr/>
          <p:nvPr/>
        </p:nvSpPr>
        <p:spPr>
          <a:xfrm>
            <a:off x="7009655" y="1848639"/>
            <a:ext cx="103265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>
                <a:ln w="15875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tserrat" pitchFamily="2" charset="-52"/>
                <a:ea typeface="Roboto Condensed" panose="02000000000000000000" pitchFamily="2" charset="0"/>
              </a:rPr>
              <a:t>4</a:t>
            </a:r>
            <a:endParaRPr lang="ru-RU" sz="5400" b="1" cap="none" spc="0" dirty="0">
              <a:ln w="15875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tserrat" pitchFamily="2" charset="-52"/>
              <a:ea typeface="Roboto Condensed" panose="02000000000000000000" pitchFamily="2" charset="0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7A309A8C-B4FC-4C39-B007-B22901643BA2}"/>
              </a:ext>
            </a:extLst>
          </p:cNvPr>
          <p:cNvSpPr/>
          <p:nvPr/>
        </p:nvSpPr>
        <p:spPr>
          <a:xfrm>
            <a:off x="9309289" y="1848639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>
                <a:ln w="15875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tserrat" pitchFamily="2" charset="-52"/>
                <a:ea typeface="Roboto Condensed" panose="02000000000000000000" pitchFamily="2" charset="0"/>
              </a:rPr>
              <a:t>5</a:t>
            </a:r>
            <a:endParaRPr lang="ru-RU" sz="5400" b="1" cap="none" spc="0" dirty="0">
              <a:ln w="15875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tserrat" pitchFamily="2" charset="-52"/>
              <a:ea typeface="Roboto Condensed" panose="02000000000000000000" pitchFamily="2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996B681-5218-4A5F-9C1D-B10E8C966294}"/>
              </a:ext>
            </a:extLst>
          </p:cNvPr>
          <p:cNvSpPr/>
          <p:nvPr/>
        </p:nvSpPr>
        <p:spPr>
          <a:xfrm>
            <a:off x="7901882" y="3082510"/>
            <a:ext cx="22864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-120" dirty="0" err="1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Басқа</a:t>
            </a:r>
            <a:r>
              <a:rPr lang="ru-RU" sz="1400" spc="-12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салық </a:t>
            </a:r>
          </a:p>
          <a:p>
            <a:r>
              <a:rPr lang="ru-RU" sz="1400" spc="-120" dirty="0" err="1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режимдер</a:t>
            </a:r>
            <a:endParaRPr lang="ru-RU" sz="1400" spc="-120" dirty="0"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44F94DA-233D-4939-8670-BFC5FB7B9FA9}"/>
              </a:ext>
            </a:extLst>
          </p:cNvPr>
          <p:cNvSpPr/>
          <p:nvPr/>
        </p:nvSpPr>
        <p:spPr>
          <a:xfrm>
            <a:off x="956819" y="2317579"/>
            <a:ext cx="1724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120" dirty="0" err="1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Хабарламаны</a:t>
            </a:r>
            <a:endParaRPr lang="ru-RU" sz="1400" b="1" spc="-120" dirty="0" smtClean="0"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r>
              <a:rPr lang="ru-RU" sz="1400" b="1" spc="-120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беру </a:t>
            </a:r>
            <a:r>
              <a:rPr lang="ru-RU" sz="1400" b="1" spc="-12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E8D09D8-03FE-43DC-8232-D3BA72C03601}"/>
              </a:ext>
            </a:extLst>
          </p:cNvPr>
          <p:cNvSpPr/>
          <p:nvPr/>
        </p:nvSpPr>
        <p:spPr>
          <a:xfrm>
            <a:off x="3388953" y="2317579"/>
            <a:ext cx="15615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-120" dirty="0" err="1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Анықтамалық</a:t>
            </a:r>
            <a:r>
              <a:rPr lang="ru-RU" sz="1400" spc="-12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spc="-120" dirty="0" err="1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арқылы</a:t>
            </a:r>
            <a:r>
              <a:rPr lang="ru-RU" sz="1400" spc="-12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 ЭҚЖЖ, салық салу </a:t>
            </a:r>
            <a:r>
              <a:rPr lang="ru-RU" sz="1400" spc="-120" dirty="0" err="1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режимдерді</a:t>
            </a:r>
            <a:r>
              <a:rPr lang="ru-RU" sz="1400" spc="-12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spc="-120" dirty="0" err="1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таңдау</a:t>
            </a:r>
            <a:endParaRPr lang="ru-RU" sz="1400" spc="-120" dirty="0"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endParaRPr lang="ru-RU" sz="1400" spc="-120" dirty="0">
              <a:latin typeface="Montserrat" pitchFamily="2" charset="-52"/>
              <a:ea typeface="Roboto Condensed" panose="02000000000000000000" pitchFamily="2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CBCB825-3BD0-4B82-A8DC-F3AD9B860069}"/>
              </a:ext>
            </a:extLst>
          </p:cNvPr>
          <p:cNvSpPr/>
          <p:nvPr/>
        </p:nvSpPr>
        <p:spPr>
          <a:xfrm>
            <a:off x="7832037" y="1385850"/>
            <a:ext cx="2131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-120" dirty="0" err="1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Жеңілдетілген</a:t>
            </a:r>
            <a:r>
              <a:rPr lang="ru-RU" sz="1400" spc="-12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декларация </a:t>
            </a:r>
            <a:r>
              <a:rPr lang="ru-RU" sz="1400" spc="-120" dirty="0" err="1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бойынша</a:t>
            </a:r>
            <a:r>
              <a:rPr lang="ru-RU" sz="1400" spc="-12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spc="-120" dirty="0" err="1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режимді</a:t>
            </a:r>
            <a:r>
              <a:rPr lang="ru-RU" sz="1400" spc="-12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spc="-120" dirty="0" err="1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таңдау</a:t>
            </a:r>
            <a:endParaRPr lang="ru-RU" sz="1400" spc="-120" dirty="0"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ED08287-CFB3-4A9C-86BC-71635084723B}"/>
              </a:ext>
            </a:extLst>
          </p:cNvPr>
          <p:cNvSpPr/>
          <p:nvPr/>
        </p:nvSpPr>
        <p:spPr>
          <a:xfrm>
            <a:off x="5627143" y="2317581"/>
            <a:ext cx="15615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-12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ЕДБ-де </a:t>
            </a:r>
            <a:r>
              <a:rPr lang="ru-RU" sz="1400" spc="-120" dirty="0" err="1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шот</a:t>
            </a:r>
            <a:r>
              <a:rPr lang="ru-RU" sz="1400" spc="-12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spc="-120" dirty="0" err="1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ашу</a:t>
            </a:r>
            <a:r>
              <a:rPr lang="ru-RU" sz="1400" spc="-12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, онлайн </a:t>
            </a:r>
            <a:r>
              <a:rPr lang="ru-RU" sz="1400" spc="-120" dirty="0" err="1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несие</a:t>
            </a:r>
            <a:r>
              <a:rPr lang="ru-RU" sz="1400" spc="-12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беру </a:t>
            </a:r>
            <a:r>
              <a:rPr lang="ru-RU" sz="1400" spc="-120" dirty="0" err="1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үшін</a:t>
            </a:r>
            <a:endParaRPr lang="ru-RU" sz="1400" spc="-120" dirty="0"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r>
              <a:rPr lang="ru-RU" sz="1400" spc="-120" dirty="0" err="1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мәліметтерді</a:t>
            </a:r>
            <a:r>
              <a:rPr lang="ru-RU" sz="1400" spc="-12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МКК-дан </a:t>
            </a:r>
            <a:r>
              <a:rPr lang="ru-RU" sz="1400" spc="-120" dirty="0" err="1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алу</a:t>
            </a:r>
            <a:r>
              <a:rPr lang="ru-RU" sz="1400" spc="-12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D41C8F5-1D8F-43CD-B548-C3254D1ACC3F}"/>
              </a:ext>
            </a:extLst>
          </p:cNvPr>
          <p:cNvSpPr/>
          <p:nvPr/>
        </p:nvSpPr>
        <p:spPr>
          <a:xfrm>
            <a:off x="10095073" y="2317580"/>
            <a:ext cx="12539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-12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БКМ </a:t>
            </a:r>
            <a:r>
              <a:rPr lang="ru-RU" sz="1400" spc="-120" dirty="0" err="1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есепке</a:t>
            </a:r>
            <a:endParaRPr lang="ru-RU" sz="1400" spc="-120" dirty="0"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r>
              <a:rPr lang="kk-KZ" sz="1400" spc="-12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қою</a:t>
            </a:r>
            <a:endParaRPr lang="ru-RU" sz="1400" spc="-120" dirty="0"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153C58B-B24D-48A6-A0E7-DDAC0ACC8B12}"/>
              </a:ext>
            </a:extLst>
          </p:cNvPr>
          <p:cNvSpPr/>
          <p:nvPr/>
        </p:nvSpPr>
        <p:spPr>
          <a:xfrm>
            <a:off x="8094617" y="2415412"/>
            <a:ext cx="1401003" cy="33474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pc="-120" dirty="0" smtClean="0">
                <a:solidFill>
                  <a:schemeClr val="tx1"/>
                </a:solidFill>
                <a:latin typeface="Montserrat" pitchFamily="2" charset="-52"/>
                <a:ea typeface="Roboto Condensed" panose="02000000000000000000" pitchFamily="2" charset="0"/>
              </a:rPr>
              <a:t>РЕЖИМДЕР</a:t>
            </a:r>
            <a:endParaRPr lang="ru-RU" sz="1400" b="1" spc="-120" dirty="0">
              <a:solidFill>
                <a:schemeClr val="tx1"/>
              </a:solidFill>
              <a:latin typeface="Montserrat" pitchFamily="2" charset="-52"/>
              <a:ea typeface="Roboto Condensed" panose="02000000000000000000" pitchFamily="2" charset="0"/>
            </a:endParaRP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DB6E80A3-9589-4E08-AE8D-31F6AACFFF3D}"/>
              </a:ext>
            </a:extLst>
          </p:cNvPr>
          <p:cNvCxnSpPr>
            <a:cxnSpLocks/>
            <a:stCxn id="19" idx="0"/>
          </p:cNvCxnSpPr>
          <p:nvPr/>
        </p:nvCxnSpPr>
        <p:spPr>
          <a:xfrm flipH="1" flipV="1">
            <a:off x="8672347" y="2105144"/>
            <a:ext cx="122772" cy="310268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>
            <a:extLst>
              <a:ext uri="{FF2B5EF4-FFF2-40B4-BE49-F238E27FC236}">
                <a16:creationId xmlns:a16="http://schemas.microsoft.com/office/drawing/2014/main" id="{31BE31B3-5052-4AF2-A5D2-7A5CDAD11E08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8672347" y="2750157"/>
            <a:ext cx="122772" cy="366602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DAF32FF9-1832-422C-B0AC-F9770B1E5B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532" y="3236902"/>
            <a:ext cx="773074" cy="214436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7227F15F-B0DA-4E39-A8A7-3192FA68F9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8" b="17811"/>
          <a:stretch/>
        </p:blipFill>
        <p:spPr>
          <a:xfrm>
            <a:off x="1180532" y="3469096"/>
            <a:ext cx="676584" cy="320352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27D58781-31A9-4F8A-9C68-8A768348D5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144" y="3750007"/>
            <a:ext cx="1083820" cy="270955"/>
          </a:xfrm>
          <a:prstGeom prst="rect">
            <a:avLst/>
          </a:prstGeom>
        </p:spPr>
      </p:pic>
      <p:grpSp>
        <p:nvGrpSpPr>
          <p:cNvPr id="100" name="Рисунок 69">
            <a:extLst>
              <a:ext uri="{FF2B5EF4-FFF2-40B4-BE49-F238E27FC236}">
                <a16:creationId xmlns:a16="http://schemas.microsoft.com/office/drawing/2014/main" id="{167FB3E0-18EA-4CFA-AD34-693E9856EE68}"/>
              </a:ext>
            </a:extLst>
          </p:cNvPr>
          <p:cNvGrpSpPr/>
          <p:nvPr/>
        </p:nvGrpSpPr>
        <p:grpSpPr>
          <a:xfrm>
            <a:off x="1180532" y="2937954"/>
            <a:ext cx="784940" cy="259533"/>
            <a:chOff x="-1665532" y="3885970"/>
            <a:chExt cx="3432197" cy="1134822"/>
          </a:xfrm>
          <a:solidFill>
            <a:schemeClr val="accent1"/>
          </a:solidFill>
        </p:grpSpPr>
        <p:sp>
          <p:nvSpPr>
            <p:cNvPr id="101" name="Полилиния: фигура 100">
              <a:extLst>
                <a:ext uri="{FF2B5EF4-FFF2-40B4-BE49-F238E27FC236}">
                  <a16:creationId xmlns:a16="http://schemas.microsoft.com/office/drawing/2014/main" id="{80754F4A-5894-4133-9B94-E6546FEEE556}"/>
                </a:ext>
              </a:extLst>
            </p:cNvPr>
            <p:cNvSpPr/>
            <p:nvPr/>
          </p:nvSpPr>
          <p:spPr>
            <a:xfrm>
              <a:off x="-1665532" y="3885970"/>
              <a:ext cx="1202623" cy="1134822"/>
            </a:xfrm>
            <a:custGeom>
              <a:avLst/>
              <a:gdLst>
                <a:gd name="connsiteX0" fmla="*/ 385434 w 1202623"/>
                <a:gd name="connsiteY0" fmla="*/ 236755 h 1134822"/>
                <a:gd name="connsiteX1" fmla="*/ 250838 w 1202623"/>
                <a:gd name="connsiteY1" fmla="*/ 236755 h 1134822"/>
                <a:gd name="connsiteX2" fmla="*/ 250838 w 1202623"/>
                <a:gd name="connsiteY2" fmla="*/ 364306 h 1134822"/>
                <a:gd name="connsiteX3" fmla="*/ 35834 w 1202623"/>
                <a:gd name="connsiteY3" fmla="*/ 567819 h 1134822"/>
                <a:gd name="connsiteX4" fmla="*/ 250838 w 1202623"/>
                <a:gd name="connsiteY4" fmla="*/ 771376 h 1134822"/>
                <a:gd name="connsiteX5" fmla="*/ 250838 w 1202623"/>
                <a:gd name="connsiteY5" fmla="*/ 898053 h 1134822"/>
                <a:gd name="connsiteX6" fmla="*/ 385434 w 1202623"/>
                <a:gd name="connsiteY6" fmla="*/ 898053 h 1134822"/>
                <a:gd name="connsiteX7" fmla="*/ 435252 w 1202623"/>
                <a:gd name="connsiteY7" fmla="*/ 945229 h 1134822"/>
                <a:gd name="connsiteX8" fmla="*/ 601312 w 1202623"/>
                <a:gd name="connsiteY8" fmla="*/ 1101610 h 1134822"/>
                <a:gd name="connsiteX9" fmla="*/ 766498 w 1202623"/>
                <a:gd name="connsiteY9" fmla="*/ 945273 h 1134822"/>
                <a:gd name="connsiteX10" fmla="*/ 817190 w 1202623"/>
                <a:gd name="connsiteY10" fmla="*/ 898097 h 1134822"/>
                <a:gd name="connsiteX11" fmla="*/ 950912 w 1202623"/>
                <a:gd name="connsiteY11" fmla="*/ 898097 h 1134822"/>
                <a:gd name="connsiteX12" fmla="*/ 950912 w 1202623"/>
                <a:gd name="connsiteY12" fmla="*/ 771420 h 1134822"/>
                <a:gd name="connsiteX13" fmla="*/ 1001604 w 1202623"/>
                <a:gd name="connsiteY13" fmla="*/ 724243 h 1134822"/>
                <a:gd name="connsiteX14" fmla="*/ 1166790 w 1202623"/>
                <a:gd name="connsiteY14" fmla="*/ 567863 h 1134822"/>
                <a:gd name="connsiteX15" fmla="*/ 1001604 w 1202623"/>
                <a:gd name="connsiteY15" fmla="*/ 411482 h 1134822"/>
                <a:gd name="connsiteX16" fmla="*/ 950912 w 1202623"/>
                <a:gd name="connsiteY16" fmla="*/ 364306 h 1134822"/>
                <a:gd name="connsiteX17" fmla="*/ 950912 w 1202623"/>
                <a:gd name="connsiteY17" fmla="*/ 236755 h 1134822"/>
                <a:gd name="connsiteX18" fmla="*/ 817190 w 1202623"/>
                <a:gd name="connsiteY18" fmla="*/ 236755 h 1134822"/>
                <a:gd name="connsiteX19" fmla="*/ 766498 w 1202623"/>
                <a:gd name="connsiteY19" fmla="*/ 189579 h 1134822"/>
                <a:gd name="connsiteX20" fmla="*/ 601312 w 1202623"/>
                <a:gd name="connsiteY20" fmla="*/ 33198 h 1134822"/>
                <a:gd name="connsiteX21" fmla="*/ 385434 w 1202623"/>
                <a:gd name="connsiteY21" fmla="*/ 236755 h 1134822"/>
                <a:gd name="connsiteX22" fmla="*/ 201020 w 1202623"/>
                <a:gd name="connsiteY22" fmla="*/ 189579 h 1134822"/>
                <a:gd name="connsiteX23" fmla="*/ 400292 w 1202623"/>
                <a:gd name="connsiteY23" fmla="*/ 189579 h 1134822"/>
                <a:gd name="connsiteX24" fmla="*/ 601312 w 1202623"/>
                <a:gd name="connsiteY24" fmla="*/ 0 h 1134822"/>
                <a:gd name="connsiteX25" fmla="*/ 802332 w 1202623"/>
                <a:gd name="connsiteY25" fmla="*/ 189579 h 1134822"/>
                <a:gd name="connsiteX26" fmla="*/ 1001604 w 1202623"/>
                <a:gd name="connsiteY26" fmla="*/ 189579 h 1134822"/>
                <a:gd name="connsiteX27" fmla="*/ 1001604 w 1202623"/>
                <a:gd name="connsiteY27" fmla="*/ 377410 h 1134822"/>
                <a:gd name="connsiteX28" fmla="*/ 1202624 w 1202623"/>
                <a:gd name="connsiteY28" fmla="*/ 567834 h 1134822"/>
                <a:gd name="connsiteX29" fmla="*/ 1001604 w 1202623"/>
                <a:gd name="connsiteY29" fmla="*/ 757412 h 1134822"/>
                <a:gd name="connsiteX30" fmla="*/ 1001604 w 1202623"/>
                <a:gd name="connsiteY30" fmla="*/ 945244 h 1134822"/>
                <a:gd name="connsiteX31" fmla="*/ 802332 w 1202623"/>
                <a:gd name="connsiteY31" fmla="*/ 945244 h 1134822"/>
                <a:gd name="connsiteX32" fmla="*/ 601312 w 1202623"/>
                <a:gd name="connsiteY32" fmla="*/ 1134823 h 1134822"/>
                <a:gd name="connsiteX33" fmla="*/ 400292 w 1202623"/>
                <a:gd name="connsiteY33" fmla="*/ 945244 h 1134822"/>
                <a:gd name="connsiteX34" fmla="*/ 201020 w 1202623"/>
                <a:gd name="connsiteY34" fmla="*/ 945244 h 1134822"/>
                <a:gd name="connsiteX35" fmla="*/ 201020 w 1202623"/>
                <a:gd name="connsiteY35" fmla="*/ 757412 h 1134822"/>
                <a:gd name="connsiteX36" fmla="*/ 0 w 1202623"/>
                <a:gd name="connsiteY36" fmla="*/ 567834 h 1134822"/>
                <a:gd name="connsiteX37" fmla="*/ 201020 w 1202623"/>
                <a:gd name="connsiteY37" fmla="*/ 377381 h 1134822"/>
                <a:gd name="connsiteX38" fmla="*/ 201020 w 1202623"/>
                <a:gd name="connsiteY38" fmla="*/ 189550 h 1134822"/>
                <a:gd name="connsiteX39" fmla="*/ 105754 w 1202623"/>
                <a:gd name="connsiteY39" fmla="*/ 567834 h 1134822"/>
                <a:gd name="connsiteX40" fmla="*/ 601312 w 1202623"/>
                <a:gd name="connsiteY40" fmla="*/ 100439 h 1134822"/>
                <a:gd name="connsiteX41" fmla="*/ 1095996 w 1202623"/>
                <a:gd name="connsiteY41" fmla="*/ 567834 h 1134822"/>
                <a:gd name="connsiteX42" fmla="*/ 601312 w 1202623"/>
                <a:gd name="connsiteY42" fmla="*/ 1035228 h 1134822"/>
                <a:gd name="connsiteX43" fmla="*/ 105754 w 1202623"/>
                <a:gd name="connsiteY43" fmla="*/ 567834 h 1134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202623" h="1134822">
                  <a:moveTo>
                    <a:pt x="385434" y="236755"/>
                  </a:moveTo>
                  <a:lnTo>
                    <a:pt x="250838" y="236755"/>
                  </a:lnTo>
                  <a:lnTo>
                    <a:pt x="250838" y="364306"/>
                  </a:lnTo>
                  <a:lnTo>
                    <a:pt x="35834" y="567819"/>
                  </a:lnTo>
                  <a:lnTo>
                    <a:pt x="250838" y="771376"/>
                  </a:lnTo>
                  <a:lnTo>
                    <a:pt x="250838" y="898053"/>
                  </a:lnTo>
                  <a:lnTo>
                    <a:pt x="385434" y="898053"/>
                  </a:lnTo>
                  <a:lnTo>
                    <a:pt x="435252" y="945229"/>
                  </a:lnTo>
                  <a:lnTo>
                    <a:pt x="601312" y="1101610"/>
                  </a:lnTo>
                  <a:lnTo>
                    <a:pt x="766498" y="945273"/>
                  </a:lnTo>
                  <a:lnTo>
                    <a:pt x="817190" y="898097"/>
                  </a:lnTo>
                  <a:lnTo>
                    <a:pt x="950912" y="898097"/>
                  </a:lnTo>
                  <a:lnTo>
                    <a:pt x="950912" y="771420"/>
                  </a:lnTo>
                  <a:lnTo>
                    <a:pt x="1001604" y="724243"/>
                  </a:lnTo>
                  <a:lnTo>
                    <a:pt x="1166790" y="567863"/>
                  </a:lnTo>
                  <a:lnTo>
                    <a:pt x="1001604" y="411482"/>
                  </a:lnTo>
                  <a:lnTo>
                    <a:pt x="950912" y="364306"/>
                  </a:lnTo>
                  <a:lnTo>
                    <a:pt x="950912" y="236755"/>
                  </a:lnTo>
                  <a:lnTo>
                    <a:pt x="817190" y="236755"/>
                  </a:lnTo>
                  <a:lnTo>
                    <a:pt x="766498" y="189579"/>
                  </a:lnTo>
                  <a:lnTo>
                    <a:pt x="601312" y="33198"/>
                  </a:lnTo>
                  <a:lnTo>
                    <a:pt x="385434" y="236755"/>
                  </a:lnTo>
                  <a:moveTo>
                    <a:pt x="201020" y="189579"/>
                  </a:moveTo>
                  <a:lnTo>
                    <a:pt x="400292" y="189579"/>
                  </a:lnTo>
                  <a:lnTo>
                    <a:pt x="601312" y="0"/>
                  </a:lnTo>
                  <a:lnTo>
                    <a:pt x="802332" y="189579"/>
                  </a:lnTo>
                  <a:lnTo>
                    <a:pt x="1001604" y="189579"/>
                  </a:lnTo>
                  <a:lnTo>
                    <a:pt x="1001604" y="377410"/>
                  </a:lnTo>
                  <a:lnTo>
                    <a:pt x="1202624" y="567834"/>
                  </a:lnTo>
                  <a:lnTo>
                    <a:pt x="1001604" y="757412"/>
                  </a:lnTo>
                  <a:lnTo>
                    <a:pt x="1001604" y="945244"/>
                  </a:lnTo>
                  <a:lnTo>
                    <a:pt x="802332" y="945244"/>
                  </a:lnTo>
                  <a:lnTo>
                    <a:pt x="601312" y="1134823"/>
                  </a:lnTo>
                  <a:lnTo>
                    <a:pt x="400292" y="945244"/>
                  </a:lnTo>
                  <a:lnTo>
                    <a:pt x="201020" y="945244"/>
                  </a:lnTo>
                  <a:lnTo>
                    <a:pt x="201020" y="757412"/>
                  </a:lnTo>
                  <a:lnTo>
                    <a:pt x="0" y="567834"/>
                  </a:lnTo>
                  <a:lnTo>
                    <a:pt x="201020" y="377381"/>
                  </a:lnTo>
                  <a:lnTo>
                    <a:pt x="201020" y="189550"/>
                  </a:lnTo>
                  <a:close/>
                  <a:moveTo>
                    <a:pt x="105754" y="567834"/>
                  </a:moveTo>
                  <a:lnTo>
                    <a:pt x="601312" y="100439"/>
                  </a:lnTo>
                  <a:lnTo>
                    <a:pt x="1095996" y="567834"/>
                  </a:lnTo>
                  <a:lnTo>
                    <a:pt x="601312" y="1035228"/>
                  </a:lnTo>
                  <a:lnTo>
                    <a:pt x="105754" y="567834"/>
                  </a:lnTo>
                  <a:close/>
                </a:path>
              </a:pathLst>
            </a:custGeom>
            <a:solidFill>
              <a:srgbClr val="006D58"/>
            </a:solidFill>
            <a:ln w="145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30CA4A22-B388-4A74-8FB9-108C207CA1B1}"/>
                </a:ext>
              </a:extLst>
            </p:cNvPr>
            <p:cNvSpPr/>
            <p:nvPr/>
          </p:nvSpPr>
          <p:spPr>
            <a:xfrm>
              <a:off x="-1629698" y="3919139"/>
              <a:ext cx="1130955" cy="1068455"/>
            </a:xfrm>
            <a:custGeom>
              <a:avLst/>
              <a:gdLst>
                <a:gd name="connsiteX0" fmla="*/ 915078 w 1130955"/>
                <a:gd name="connsiteY0" fmla="*/ 397533 h 1068455"/>
                <a:gd name="connsiteX1" fmla="*/ 704444 w 1130955"/>
                <a:gd name="connsiteY1" fmla="*/ 532947 h 1068455"/>
                <a:gd name="connsiteX2" fmla="*/ 578588 w 1130955"/>
                <a:gd name="connsiteY2" fmla="*/ 553040 h 1068455"/>
                <a:gd name="connsiteX3" fmla="*/ 471960 w 1130955"/>
                <a:gd name="connsiteY3" fmla="*/ 575755 h 1068455"/>
                <a:gd name="connsiteX4" fmla="*/ 368828 w 1130955"/>
                <a:gd name="connsiteY4" fmla="*/ 729514 h 1068455"/>
                <a:gd name="connsiteX5" fmla="*/ 565478 w 1130955"/>
                <a:gd name="connsiteY5" fmla="*/ 1002089 h 1068455"/>
                <a:gd name="connsiteX6" fmla="*/ 710562 w 1130955"/>
                <a:gd name="connsiteY6" fmla="*/ 864928 h 1068455"/>
                <a:gd name="connsiteX7" fmla="*/ 915078 w 1130955"/>
                <a:gd name="connsiteY7" fmla="*/ 670981 h 1068455"/>
                <a:gd name="connsiteX8" fmla="*/ 1060162 w 1130955"/>
                <a:gd name="connsiteY8" fmla="*/ 534694 h 1068455"/>
                <a:gd name="connsiteX9" fmla="*/ 915078 w 1130955"/>
                <a:gd name="connsiteY9" fmla="*/ 397533 h 1068455"/>
                <a:gd name="connsiteX10" fmla="*/ 215004 w 1130955"/>
                <a:gd name="connsiteY10" fmla="*/ 670981 h 1068455"/>
                <a:gd name="connsiteX11" fmla="*/ 415150 w 1130955"/>
                <a:gd name="connsiteY11" fmla="*/ 539936 h 1068455"/>
                <a:gd name="connsiteX12" fmla="*/ 641516 w 1130955"/>
                <a:gd name="connsiteY12" fmla="*/ 500622 h 1068455"/>
                <a:gd name="connsiteX13" fmla="*/ 758632 w 1130955"/>
                <a:gd name="connsiteY13" fmla="*/ 366956 h 1068455"/>
                <a:gd name="connsiteX14" fmla="*/ 565478 w 1130955"/>
                <a:gd name="connsiteY14" fmla="*/ 67299 h 1068455"/>
                <a:gd name="connsiteX15" fmla="*/ 420394 w 1130955"/>
                <a:gd name="connsiteY15" fmla="*/ 203586 h 1068455"/>
                <a:gd name="connsiteX16" fmla="*/ 215004 w 1130955"/>
                <a:gd name="connsiteY16" fmla="*/ 397504 h 1068455"/>
                <a:gd name="connsiteX17" fmla="*/ 69920 w 1130955"/>
                <a:gd name="connsiteY17" fmla="*/ 534665 h 1068455"/>
                <a:gd name="connsiteX18" fmla="*/ 215004 w 1130955"/>
                <a:gd name="connsiteY18" fmla="*/ 670952 h 1068455"/>
                <a:gd name="connsiteX19" fmla="*/ 0 w 1130955"/>
                <a:gd name="connsiteY19" fmla="*/ 534665 h 1068455"/>
                <a:gd name="connsiteX20" fmla="*/ 215004 w 1130955"/>
                <a:gd name="connsiteY20" fmla="*/ 331108 h 1068455"/>
                <a:gd name="connsiteX21" fmla="*/ 215004 w 1130955"/>
                <a:gd name="connsiteY21" fmla="*/ 203557 h 1068455"/>
                <a:gd name="connsiteX22" fmla="*/ 349600 w 1130955"/>
                <a:gd name="connsiteY22" fmla="*/ 203557 h 1068455"/>
                <a:gd name="connsiteX23" fmla="*/ 565478 w 1130955"/>
                <a:gd name="connsiteY23" fmla="*/ 0 h 1068455"/>
                <a:gd name="connsiteX24" fmla="*/ 781356 w 1130955"/>
                <a:gd name="connsiteY24" fmla="*/ 203557 h 1068455"/>
                <a:gd name="connsiteX25" fmla="*/ 915078 w 1130955"/>
                <a:gd name="connsiteY25" fmla="*/ 203557 h 1068455"/>
                <a:gd name="connsiteX26" fmla="*/ 915078 w 1130955"/>
                <a:gd name="connsiteY26" fmla="*/ 331108 h 1068455"/>
                <a:gd name="connsiteX27" fmla="*/ 1130956 w 1130955"/>
                <a:gd name="connsiteY27" fmla="*/ 534665 h 1068455"/>
                <a:gd name="connsiteX28" fmla="*/ 915078 w 1130955"/>
                <a:gd name="connsiteY28" fmla="*/ 738222 h 1068455"/>
                <a:gd name="connsiteX29" fmla="*/ 915078 w 1130955"/>
                <a:gd name="connsiteY29" fmla="*/ 864899 h 1068455"/>
                <a:gd name="connsiteX30" fmla="*/ 781356 w 1130955"/>
                <a:gd name="connsiteY30" fmla="*/ 864899 h 1068455"/>
                <a:gd name="connsiteX31" fmla="*/ 565478 w 1130955"/>
                <a:gd name="connsiteY31" fmla="*/ 1068456 h 1068455"/>
                <a:gd name="connsiteX32" fmla="*/ 349600 w 1130955"/>
                <a:gd name="connsiteY32" fmla="*/ 864899 h 1068455"/>
                <a:gd name="connsiteX33" fmla="*/ 215004 w 1130955"/>
                <a:gd name="connsiteY33" fmla="*/ 864899 h 1068455"/>
                <a:gd name="connsiteX34" fmla="*/ 215004 w 1130955"/>
                <a:gd name="connsiteY34" fmla="*/ 738222 h 1068455"/>
                <a:gd name="connsiteX35" fmla="*/ 0 w 1130955"/>
                <a:gd name="connsiteY35" fmla="*/ 534694 h 1068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30955" h="1068455">
                  <a:moveTo>
                    <a:pt x="915078" y="397533"/>
                  </a:moveTo>
                  <a:cubicBezTo>
                    <a:pt x="859841" y="461600"/>
                    <a:pt x="785143" y="508164"/>
                    <a:pt x="704444" y="532947"/>
                  </a:cubicBezTo>
                  <a:cubicBezTo>
                    <a:pt x="660671" y="545964"/>
                    <a:pt x="624065" y="550885"/>
                    <a:pt x="578588" y="553040"/>
                  </a:cubicBezTo>
                  <a:cubicBezTo>
                    <a:pt x="542142" y="552531"/>
                    <a:pt x="504342" y="558195"/>
                    <a:pt x="471960" y="575755"/>
                  </a:cubicBezTo>
                  <a:cubicBezTo>
                    <a:pt x="413548" y="605924"/>
                    <a:pt x="372076" y="662900"/>
                    <a:pt x="368828" y="729514"/>
                  </a:cubicBezTo>
                  <a:cubicBezTo>
                    <a:pt x="363642" y="865336"/>
                    <a:pt x="482681" y="902873"/>
                    <a:pt x="565478" y="1002089"/>
                  </a:cubicBezTo>
                  <a:lnTo>
                    <a:pt x="710562" y="864928"/>
                  </a:lnTo>
                  <a:lnTo>
                    <a:pt x="915078" y="670981"/>
                  </a:lnTo>
                  <a:lnTo>
                    <a:pt x="1060162" y="534694"/>
                  </a:lnTo>
                  <a:lnTo>
                    <a:pt x="915078" y="397533"/>
                  </a:lnTo>
                  <a:moveTo>
                    <a:pt x="215004" y="670981"/>
                  </a:moveTo>
                  <a:cubicBezTo>
                    <a:pt x="269046" y="611239"/>
                    <a:pt x="338267" y="564499"/>
                    <a:pt x="415150" y="539936"/>
                  </a:cubicBezTo>
                  <a:cubicBezTo>
                    <a:pt x="499607" y="505791"/>
                    <a:pt x="571363" y="527821"/>
                    <a:pt x="641516" y="500622"/>
                  </a:cubicBezTo>
                  <a:cubicBezTo>
                    <a:pt x="699535" y="479072"/>
                    <a:pt x="744939" y="427382"/>
                    <a:pt x="758632" y="366956"/>
                  </a:cubicBezTo>
                  <a:cubicBezTo>
                    <a:pt x="784968" y="218554"/>
                    <a:pt x="658020" y="166748"/>
                    <a:pt x="565478" y="67299"/>
                  </a:cubicBezTo>
                  <a:lnTo>
                    <a:pt x="420394" y="203586"/>
                  </a:lnTo>
                  <a:lnTo>
                    <a:pt x="215004" y="397504"/>
                  </a:lnTo>
                  <a:lnTo>
                    <a:pt x="69920" y="534665"/>
                  </a:lnTo>
                  <a:lnTo>
                    <a:pt x="215004" y="670952"/>
                  </a:lnTo>
                  <a:close/>
                  <a:moveTo>
                    <a:pt x="0" y="534665"/>
                  </a:moveTo>
                  <a:lnTo>
                    <a:pt x="215004" y="331108"/>
                  </a:lnTo>
                  <a:lnTo>
                    <a:pt x="215004" y="203557"/>
                  </a:lnTo>
                  <a:lnTo>
                    <a:pt x="349600" y="203557"/>
                  </a:lnTo>
                  <a:lnTo>
                    <a:pt x="565478" y="0"/>
                  </a:lnTo>
                  <a:lnTo>
                    <a:pt x="781356" y="203557"/>
                  </a:lnTo>
                  <a:lnTo>
                    <a:pt x="915078" y="203557"/>
                  </a:lnTo>
                  <a:lnTo>
                    <a:pt x="915078" y="331108"/>
                  </a:lnTo>
                  <a:lnTo>
                    <a:pt x="1130956" y="534665"/>
                  </a:lnTo>
                  <a:lnTo>
                    <a:pt x="915078" y="738222"/>
                  </a:lnTo>
                  <a:lnTo>
                    <a:pt x="915078" y="864899"/>
                  </a:lnTo>
                  <a:lnTo>
                    <a:pt x="781356" y="864899"/>
                  </a:lnTo>
                  <a:lnTo>
                    <a:pt x="565478" y="1068456"/>
                  </a:lnTo>
                  <a:lnTo>
                    <a:pt x="349600" y="864899"/>
                  </a:lnTo>
                  <a:lnTo>
                    <a:pt x="215004" y="864899"/>
                  </a:lnTo>
                  <a:lnTo>
                    <a:pt x="215004" y="738222"/>
                  </a:lnTo>
                  <a:lnTo>
                    <a:pt x="0" y="534694"/>
                  </a:lnTo>
                  <a:close/>
                </a:path>
              </a:pathLst>
            </a:custGeom>
            <a:solidFill>
              <a:srgbClr val="476277"/>
            </a:solidFill>
            <a:ln w="14551" cap="flat">
              <a:solidFill>
                <a:srgbClr val="47627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B1AD455F-55B6-4E15-94D5-DF0F3521BA99}"/>
                </a:ext>
              </a:extLst>
            </p:cNvPr>
            <p:cNvSpPr/>
            <p:nvPr/>
          </p:nvSpPr>
          <p:spPr>
            <a:xfrm>
              <a:off x="-443680" y="4075519"/>
              <a:ext cx="2210345" cy="755723"/>
            </a:xfrm>
            <a:custGeom>
              <a:avLst/>
              <a:gdLst>
                <a:gd name="connsiteX0" fmla="*/ 839914 w 2210345"/>
                <a:gd name="connsiteY0" fmla="*/ 642151 h 755723"/>
                <a:gd name="connsiteX1" fmla="*/ 760380 w 2210345"/>
                <a:gd name="connsiteY1" fmla="*/ 491012 h 755723"/>
                <a:gd name="connsiteX2" fmla="*/ 679972 w 2210345"/>
                <a:gd name="connsiteY2" fmla="*/ 642151 h 755723"/>
                <a:gd name="connsiteX3" fmla="*/ 839914 w 2210345"/>
                <a:gd name="connsiteY3" fmla="*/ 642151 h 755723"/>
                <a:gd name="connsiteX4" fmla="*/ 99636 w 2210345"/>
                <a:gd name="connsiteY4" fmla="*/ 604556 h 755723"/>
                <a:gd name="connsiteX5" fmla="*/ 99636 w 2210345"/>
                <a:gd name="connsiteY5" fmla="*/ 698908 h 755723"/>
                <a:gd name="connsiteX6" fmla="*/ 337364 w 2210345"/>
                <a:gd name="connsiteY6" fmla="*/ 698908 h 755723"/>
                <a:gd name="connsiteX7" fmla="*/ 342608 w 2210345"/>
                <a:gd name="connsiteY7" fmla="*/ 697161 h 755723"/>
                <a:gd name="connsiteX8" fmla="*/ 344356 w 2210345"/>
                <a:gd name="connsiteY8" fmla="*/ 697161 h 755723"/>
                <a:gd name="connsiteX9" fmla="*/ 359214 w 2210345"/>
                <a:gd name="connsiteY9" fmla="*/ 690172 h 755723"/>
                <a:gd name="connsiteX10" fmla="*/ 361836 w 2210345"/>
                <a:gd name="connsiteY10" fmla="*/ 688424 h 755723"/>
                <a:gd name="connsiteX11" fmla="*/ 365332 w 2210345"/>
                <a:gd name="connsiteY11" fmla="*/ 684930 h 755723"/>
                <a:gd name="connsiteX12" fmla="*/ 367954 w 2210345"/>
                <a:gd name="connsiteY12" fmla="*/ 681435 h 755723"/>
                <a:gd name="connsiteX13" fmla="*/ 371450 w 2210345"/>
                <a:gd name="connsiteY13" fmla="*/ 677941 h 755723"/>
                <a:gd name="connsiteX14" fmla="*/ 373198 w 2210345"/>
                <a:gd name="connsiteY14" fmla="*/ 674475 h 755723"/>
                <a:gd name="connsiteX15" fmla="*/ 379316 w 2210345"/>
                <a:gd name="connsiteY15" fmla="*/ 659624 h 755723"/>
                <a:gd name="connsiteX16" fmla="*/ 367954 w 2210345"/>
                <a:gd name="connsiteY16" fmla="*/ 622057 h 755723"/>
                <a:gd name="connsiteX17" fmla="*/ 365332 w 2210345"/>
                <a:gd name="connsiteY17" fmla="*/ 618563 h 755723"/>
                <a:gd name="connsiteX18" fmla="*/ 361836 w 2210345"/>
                <a:gd name="connsiteY18" fmla="*/ 615942 h 755723"/>
                <a:gd name="connsiteX19" fmla="*/ 357466 w 2210345"/>
                <a:gd name="connsiteY19" fmla="*/ 612447 h 755723"/>
                <a:gd name="connsiteX20" fmla="*/ 353096 w 2210345"/>
                <a:gd name="connsiteY20" fmla="*/ 610700 h 755723"/>
                <a:gd name="connsiteX21" fmla="*/ 348726 w 2210345"/>
                <a:gd name="connsiteY21" fmla="*/ 608079 h 755723"/>
                <a:gd name="connsiteX22" fmla="*/ 346978 w 2210345"/>
                <a:gd name="connsiteY22" fmla="*/ 607206 h 755723"/>
                <a:gd name="connsiteX23" fmla="*/ 344356 w 2210345"/>
                <a:gd name="connsiteY23" fmla="*/ 606303 h 755723"/>
                <a:gd name="connsiteX24" fmla="*/ 99636 w 2210345"/>
                <a:gd name="connsiteY24" fmla="*/ 604556 h 755723"/>
                <a:gd name="connsiteX25" fmla="*/ 99636 w 2210345"/>
                <a:gd name="connsiteY25" fmla="*/ 453417 h 755723"/>
                <a:gd name="connsiteX26" fmla="*/ 99636 w 2210345"/>
                <a:gd name="connsiteY26" fmla="*/ 547769 h 755723"/>
                <a:gd name="connsiteX27" fmla="*/ 337364 w 2210345"/>
                <a:gd name="connsiteY27" fmla="*/ 547769 h 755723"/>
                <a:gd name="connsiteX28" fmla="*/ 339986 w 2210345"/>
                <a:gd name="connsiteY28" fmla="*/ 546896 h 755723"/>
                <a:gd name="connsiteX29" fmla="*/ 342608 w 2210345"/>
                <a:gd name="connsiteY29" fmla="*/ 546896 h 755723"/>
                <a:gd name="connsiteX30" fmla="*/ 344356 w 2210345"/>
                <a:gd name="connsiteY30" fmla="*/ 546022 h 755723"/>
                <a:gd name="connsiteX31" fmla="*/ 359214 w 2210345"/>
                <a:gd name="connsiteY31" fmla="*/ 538159 h 755723"/>
                <a:gd name="connsiteX32" fmla="*/ 373198 w 2210345"/>
                <a:gd name="connsiteY32" fmla="*/ 523307 h 755723"/>
                <a:gd name="connsiteX33" fmla="*/ 379316 w 2210345"/>
                <a:gd name="connsiteY33" fmla="*/ 507582 h 755723"/>
                <a:gd name="connsiteX34" fmla="*/ 367954 w 2210345"/>
                <a:gd name="connsiteY34" fmla="*/ 470889 h 755723"/>
                <a:gd name="connsiteX35" fmla="*/ 365332 w 2210345"/>
                <a:gd name="connsiteY35" fmla="*/ 467395 h 755723"/>
                <a:gd name="connsiteX36" fmla="*/ 361836 w 2210345"/>
                <a:gd name="connsiteY36" fmla="*/ 463900 h 755723"/>
                <a:gd name="connsiteX37" fmla="*/ 357466 w 2210345"/>
                <a:gd name="connsiteY37" fmla="*/ 462153 h 755723"/>
                <a:gd name="connsiteX38" fmla="*/ 348726 w 2210345"/>
                <a:gd name="connsiteY38" fmla="*/ 456911 h 755723"/>
                <a:gd name="connsiteX39" fmla="*/ 346978 w 2210345"/>
                <a:gd name="connsiteY39" fmla="*/ 456038 h 755723"/>
                <a:gd name="connsiteX40" fmla="*/ 344356 w 2210345"/>
                <a:gd name="connsiteY40" fmla="*/ 456038 h 755723"/>
                <a:gd name="connsiteX41" fmla="*/ 342608 w 2210345"/>
                <a:gd name="connsiteY41" fmla="*/ 455164 h 755723"/>
                <a:gd name="connsiteX42" fmla="*/ 339986 w 2210345"/>
                <a:gd name="connsiteY42" fmla="*/ 454290 h 755723"/>
                <a:gd name="connsiteX43" fmla="*/ 337364 w 2210345"/>
                <a:gd name="connsiteY43" fmla="*/ 454290 h 755723"/>
                <a:gd name="connsiteX44" fmla="*/ 334742 w 2210345"/>
                <a:gd name="connsiteY44" fmla="*/ 453387 h 755723"/>
                <a:gd name="connsiteX45" fmla="*/ 99636 w 2210345"/>
                <a:gd name="connsiteY45" fmla="*/ 453387 h 755723"/>
                <a:gd name="connsiteX46" fmla="*/ 1040060 w 2210345"/>
                <a:gd name="connsiteY46" fmla="*/ 396630 h 755723"/>
                <a:gd name="connsiteX47" fmla="*/ 1139696 w 2210345"/>
                <a:gd name="connsiteY47" fmla="*/ 396630 h 755723"/>
                <a:gd name="connsiteX48" fmla="*/ 1420250 w 2210345"/>
                <a:gd name="connsiteY48" fmla="*/ 661342 h 755723"/>
                <a:gd name="connsiteX49" fmla="*/ 1420250 w 2210345"/>
                <a:gd name="connsiteY49" fmla="*/ 396659 h 755723"/>
                <a:gd name="connsiteX50" fmla="*/ 1519886 w 2210345"/>
                <a:gd name="connsiteY50" fmla="*/ 396659 h 755723"/>
                <a:gd name="connsiteX51" fmla="*/ 1519886 w 2210345"/>
                <a:gd name="connsiteY51" fmla="*/ 755723 h 755723"/>
                <a:gd name="connsiteX52" fmla="*/ 1420250 w 2210345"/>
                <a:gd name="connsiteY52" fmla="*/ 755723 h 755723"/>
                <a:gd name="connsiteX53" fmla="*/ 1139696 w 2210345"/>
                <a:gd name="connsiteY53" fmla="*/ 491012 h 755723"/>
                <a:gd name="connsiteX54" fmla="*/ 1139696 w 2210345"/>
                <a:gd name="connsiteY54" fmla="*/ 755723 h 755723"/>
                <a:gd name="connsiteX55" fmla="*/ 1040060 w 2210345"/>
                <a:gd name="connsiteY55" fmla="*/ 755723 h 755723"/>
                <a:gd name="connsiteX56" fmla="*/ 1040060 w 2210345"/>
                <a:gd name="connsiteY56" fmla="*/ 396659 h 755723"/>
                <a:gd name="connsiteX57" fmla="*/ 1732268 w 2210345"/>
                <a:gd name="connsiteY57" fmla="*/ 576599 h 755723"/>
                <a:gd name="connsiteX58" fmla="*/ 1990069 w 2210345"/>
                <a:gd name="connsiteY58" fmla="*/ 396659 h 755723"/>
                <a:gd name="connsiteX59" fmla="*/ 1879945 w 2210345"/>
                <a:gd name="connsiteY59" fmla="*/ 396659 h 755723"/>
                <a:gd name="connsiteX60" fmla="*/ 1660571 w 2210345"/>
                <a:gd name="connsiteY60" fmla="*/ 547798 h 755723"/>
                <a:gd name="connsiteX61" fmla="*/ 1660571 w 2210345"/>
                <a:gd name="connsiteY61" fmla="*/ 396659 h 755723"/>
                <a:gd name="connsiteX62" fmla="*/ 1560061 w 2210345"/>
                <a:gd name="connsiteY62" fmla="*/ 396659 h 755723"/>
                <a:gd name="connsiteX63" fmla="*/ 1560061 w 2210345"/>
                <a:gd name="connsiteY63" fmla="*/ 755723 h 755723"/>
                <a:gd name="connsiteX64" fmla="*/ 1660571 w 2210345"/>
                <a:gd name="connsiteY64" fmla="*/ 755723 h 755723"/>
                <a:gd name="connsiteX65" fmla="*/ 1660571 w 2210345"/>
                <a:gd name="connsiteY65" fmla="*/ 604556 h 755723"/>
                <a:gd name="connsiteX66" fmla="*/ 1879945 w 2210345"/>
                <a:gd name="connsiteY66" fmla="*/ 755694 h 755723"/>
                <a:gd name="connsiteX67" fmla="*/ 1990069 w 2210345"/>
                <a:gd name="connsiteY67" fmla="*/ 755694 h 755723"/>
                <a:gd name="connsiteX68" fmla="*/ 1732239 w 2210345"/>
                <a:gd name="connsiteY68" fmla="*/ 576599 h 755723"/>
                <a:gd name="connsiteX69" fmla="*/ 1780338 w 2210345"/>
                <a:gd name="connsiteY69" fmla="*/ 0 h 755723"/>
                <a:gd name="connsiteX70" fmla="*/ 1879974 w 2210345"/>
                <a:gd name="connsiteY70" fmla="*/ 0 h 755723"/>
                <a:gd name="connsiteX71" fmla="*/ 1879974 w 2210345"/>
                <a:gd name="connsiteY71" fmla="*/ 151139 h 755723"/>
                <a:gd name="connsiteX72" fmla="*/ 2100222 w 2210345"/>
                <a:gd name="connsiteY72" fmla="*/ 0 h 755723"/>
                <a:gd name="connsiteX73" fmla="*/ 2210346 w 2210345"/>
                <a:gd name="connsiteY73" fmla="*/ 0 h 755723"/>
                <a:gd name="connsiteX74" fmla="*/ 1952516 w 2210345"/>
                <a:gd name="connsiteY74" fmla="*/ 179969 h 755723"/>
                <a:gd name="connsiteX75" fmla="*/ 2210346 w 2210345"/>
                <a:gd name="connsiteY75" fmla="*/ 359064 h 755723"/>
                <a:gd name="connsiteX76" fmla="*/ 2100222 w 2210345"/>
                <a:gd name="connsiteY76" fmla="*/ 359064 h 755723"/>
                <a:gd name="connsiteX77" fmla="*/ 1879974 w 2210345"/>
                <a:gd name="connsiteY77" fmla="*/ 207925 h 755723"/>
                <a:gd name="connsiteX78" fmla="*/ 1879974 w 2210345"/>
                <a:gd name="connsiteY78" fmla="*/ 359064 h 755723"/>
                <a:gd name="connsiteX79" fmla="*/ 1780338 w 2210345"/>
                <a:gd name="connsiteY79" fmla="*/ 359064 h 755723"/>
                <a:gd name="connsiteX80" fmla="*/ 1780338 w 2210345"/>
                <a:gd name="connsiteY80" fmla="*/ 29 h 755723"/>
                <a:gd name="connsiteX81" fmla="*/ 1560090 w 2210345"/>
                <a:gd name="connsiteY81" fmla="*/ 207925 h 755723"/>
                <a:gd name="connsiteX82" fmla="*/ 1560090 w 2210345"/>
                <a:gd name="connsiteY82" fmla="*/ 359064 h 755723"/>
                <a:gd name="connsiteX83" fmla="*/ 1460454 w 2210345"/>
                <a:gd name="connsiteY83" fmla="*/ 359064 h 755723"/>
                <a:gd name="connsiteX84" fmla="*/ 1460454 w 2210345"/>
                <a:gd name="connsiteY84" fmla="*/ 207954 h 755723"/>
                <a:gd name="connsiteX85" fmla="*/ 1269922 w 2210345"/>
                <a:gd name="connsiteY85" fmla="*/ 29 h 755723"/>
                <a:gd name="connsiteX86" fmla="*/ 1370432 w 2210345"/>
                <a:gd name="connsiteY86" fmla="*/ 29 h 755723"/>
                <a:gd name="connsiteX87" fmla="*/ 1510272 w 2210345"/>
                <a:gd name="connsiteY87" fmla="*/ 151168 h 755723"/>
                <a:gd name="connsiteX88" fmla="*/ 1650112 w 2210345"/>
                <a:gd name="connsiteY88" fmla="*/ 29 h 755723"/>
                <a:gd name="connsiteX89" fmla="*/ 1750622 w 2210345"/>
                <a:gd name="connsiteY89" fmla="*/ 29 h 755723"/>
                <a:gd name="connsiteX90" fmla="*/ 1560090 w 2210345"/>
                <a:gd name="connsiteY90" fmla="*/ 207954 h 755723"/>
                <a:gd name="connsiteX91" fmla="*/ 1040060 w 2210345"/>
                <a:gd name="connsiteY91" fmla="*/ 0 h 755723"/>
                <a:gd name="connsiteX92" fmla="*/ 1139696 w 2210345"/>
                <a:gd name="connsiteY92" fmla="*/ 0 h 755723"/>
                <a:gd name="connsiteX93" fmla="*/ 1139696 w 2210345"/>
                <a:gd name="connsiteY93" fmla="*/ 302278 h 755723"/>
                <a:gd name="connsiteX94" fmla="*/ 1420250 w 2210345"/>
                <a:gd name="connsiteY94" fmla="*/ 302278 h 755723"/>
                <a:gd name="connsiteX95" fmla="*/ 1420250 w 2210345"/>
                <a:gd name="connsiteY95" fmla="*/ 359064 h 755723"/>
                <a:gd name="connsiteX96" fmla="*/ 1040060 w 2210345"/>
                <a:gd name="connsiteY96" fmla="*/ 359064 h 755723"/>
                <a:gd name="connsiteX97" fmla="*/ 1040060 w 2210345"/>
                <a:gd name="connsiteY97" fmla="*/ 29 h 755723"/>
                <a:gd name="connsiteX98" fmla="*/ 760380 w 2210345"/>
                <a:gd name="connsiteY98" fmla="*/ 94353 h 755723"/>
                <a:gd name="connsiteX99" fmla="*/ 839914 w 2210345"/>
                <a:gd name="connsiteY99" fmla="*/ 245491 h 755723"/>
                <a:gd name="connsiteX100" fmla="*/ 679972 w 2210345"/>
                <a:gd name="connsiteY100" fmla="*/ 245491 h 755723"/>
                <a:gd name="connsiteX101" fmla="*/ 760380 w 2210345"/>
                <a:gd name="connsiteY101" fmla="*/ 94353 h 755723"/>
                <a:gd name="connsiteX102" fmla="*/ 900220 w 2210345"/>
                <a:gd name="connsiteY102" fmla="*/ 359064 h 755723"/>
                <a:gd name="connsiteX103" fmla="*/ 999856 w 2210345"/>
                <a:gd name="connsiteY103" fmla="*/ 359064 h 755723"/>
                <a:gd name="connsiteX104" fmla="*/ 810198 w 2210345"/>
                <a:gd name="connsiteY104" fmla="*/ 0 h 755723"/>
                <a:gd name="connsiteX105" fmla="*/ 709688 w 2210345"/>
                <a:gd name="connsiteY105" fmla="*/ 0 h 755723"/>
                <a:gd name="connsiteX106" fmla="*/ 520030 w 2210345"/>
                <a:gd name="connsiteY106" fmla="*/ 359064 h 755723"/>
                <a:gd name="connsiteX107" fmla="*/ 619666 w 2210345"/>
                <a:gd name="connsiteY107" fmla="*/ 359064 h 755723"/>
                <a:gd name="connsiteX108" fmla="*/ 649382 w 2210345"/>
                <a:gd name="connsiteY108" fmla="*/ 302278 h 755723"/>
                <a:gd name="connsiteX109" fmla="*/ 869630 w 2210345"/>
                <a:gd name="connsiteY109" fmla="*/ 302278 h 755723"/>
                <a:gd name="connsiteX110" fmla="*/ 900220 w 2210345"/>
                <a:gd name="connsiteY110" fmla="*/ 359064 h 755723"/>
                <a:gd name="connsiteX111" fmla="*/ 0 w 2210345"/>
                <a:gd name="connsiteY111" fmla="*/ 0 h 755723"/>
                <a:gd name="connsiteX112" fmla="*/ 99636 w 2210345"/>
                <a:gd name="connsiteY112" fmla="*/ 0 h 755723"/>
                <a:gd name="connsiteX113" fmla="*/ 99636 w 2210345"/>
                <a:gd name="connsiteY113" fmla="*/ 151139 h 755723"/>
                <a:gd name="connsiteX114" fmla="*/ 379316 w 2210345"/>
                <a:gd name="connsiteY114" fmla="*/ 151139 h 755723"/>
                <a:gd name="connsiteX115" fmla="*/ 379316 w 2210345"/>
                <a:gd name="connsiteY115" fmla="*/ 29 h 755723"/>
                <a:gd name="connsiteX116" fmla="*/ 479826 w 2210345"/>
                <a:gd name="connsiteY116" fmla="*/ 29 h 755723"/>
                <a:gd name="connsiteX117" fmla="*/ 479826 w 2210345"/>
                <a:gd name="connsiteY117" fmla="*/ 359093 h 755723"/>
                <a:gd name="connsiteX118" fmla="*/ 379316 w 2210345"/>
                <a:gd name="connsiteY118" fmla="*/ 359093 h 755723"/>
                <a:gd name="connsiteX119" fmla="*/ 379316 w 2210345"/>
                <a:gd name="connsiteY119" fmla="*/ 207954 h 755723"/>
                <a:gd name="connsiteX120" fmla="*/ 99636 w 2210345"/>
                <a:gd name="connsiteY120" fmla="*/ 207954 h 755723"/>
                <a:gd name="connsiteX121" fmla="*/ 99636 w 2210345"/>
                <a:gd name="connsiteY121" fmla="*/ 359093 h 755723"/>
                <a:gd name="connsiteX122" fmla="*/ 0 w 2210345"/>
                <a:gd name="connsiteY122" fmla="*/ 359093 h 755723"/>
                <a:gd name="connsiteX123" fmla="*/ 0 w 2210345"/>
                <a:gd name="connsiteY123" fmla="*/ 29 h 755723"/>
                <a:gd name="connsiteX124" fmla="*/ 0 w 2210345"/>
                <a:gd name="connsiteY124" fmla="*/ 396630 h 755723"/>
                <a:gd name="connsiteX125" fmla="*/ 389804 w 2210345"/>
                <a:gd name="connsiteY125" fmla="*/ 396630 h 755723"/>
                <a:gd name="connsiteX126" fmla="*/ 394174 w 2210345"/>
                <a:gd name="connsiteY126" fmla="*/ 397504 h 755723"/>
                <a:gd name="connsiteX127" fmla="*/ 399418 w 2210345"/>
                <a:gd name="connsiteY127" fmla="*/ 397504 h 755723"/>
                <a:gd name="connsiteX128" fmla="*/ 403788 w 2210345"/>
                <a:gd name="connsiteY128" fmla="*/ 398407 h 755723"/>
                <a:gd name="connsiteX129" fmla="*/ 408158 w 2210345"/>
                <a:gd name="connsiteY129" fmla="*/ 400154 h 755723"/>
                <a:gd name="connsiteX130" fmla="*/ 412528 w 2210345"/>
                <a:gd name="connsiteY130" fmla="*/ 401028 h 755723"/>
                <a:gd name="connsiteX131" fmla="*/ 417772 w 2210345"/>
                <a:gd name="connsiteY131" fmla="*/ 402775 h 755723"/>
                <a:gd name="connsiteX132" fmla="*/ 448362 w 2210345"/>
                <a:gd name="connsiteY132" fmla="*/ 420248 h 755723"/>
                <a:gd name="connsiteX133" fmla="*/ 479826 w 2210345"/>
                <a:gd name="connsiteY133" fmla="*/ 482276 h 755723"/>
                <a:gd name="connsiteX134" fmla="*/ 384560 w 2210345"/>
                <a:gd name="connsiteY134" fmla="*/ 576628 h 755723"/>
                <a:gd name="connsiteX135" fmla="*/ 479826 w 2210345"/>
                <a:gd name="connsiteY135" fmla="*/ 665739 h 755723"/>
                <a:gd name="connsiteX136" fmla="*/ 451858 w 2210345"/>
                <a:gd name="connsiteY136" fmla="*/ 729514 h 755723"/>
                <a:gd name="connsiteX137" fmla="*/ 421268 w 2210345"/>
                <a:gd name="connsiteY137" fmla="*/ 748734 h 755723"/>
                <a:gd name="connsiteX138" fmla="*/ 417772 w 2210345"/>
                <a:gd name="connsiteY138" fmla="*/ 750482 h 755723"/>
                <a:gd name="connsiteX139" fmla="*/ 412528 w 2210345"/>
                <a:gd name="connsiteY139" fmla="*/ 751355 h 755723"/>
                <a:gd name="connsiteX140" fmla="*/ 408158 w 2210345"/>
                <a:gd name="connsiteY140" fmla="*/ 753103 h 755723"/>
                <a:gd name="connsiteX141" fmla="*/ 403788 w 2210345"/>
                <a:gd name="connsiteY141" fmla="*/ 753976 h 755723"/>
                <a:gd name="connsiteX142" fmla="*/ 399418 w 2210345"/>
                <a:gd name="connsiteY142" fmla="*/ 754850 h 755723"/>
                <a:gd name="connsiteX143" fmla="*/ 394174 w 2210345"/>
                <a:gd name="connsiteY143" fmla="*/ 755723 h 755723"/>
                <a:gd name="connsiteX144" fmla="*/ 0 w 2210345"/>
                <a:gd name="connsiteY144" fmla="*/ 755723 h 755723"/>
                <a:gd name="connsiteX145" fmla="*/ 0 w 2210345"/>
                <a:gd name="connsiteY145" fmla="*/ 396659 h 755723"/>
                <a:gd name="connsiteX146" fmla="*/ 619666 w 2210345"/>
                <a:gd name="connsiteY146" fmla="*/ 755694 h 755723"/>
                <a:gd name="connsiteX147" fmla="*/ 520030 w 2210345"/>
                <a:gd name="connsiteY147" fmla="*/ 755694 h 755723"/>
                <a:gd name="connsiteX148" fmla="*/ 709688 w 2210345"/>
                <a:gd name="connsiteY148" fmla="*/ 396630 h 755723"/>
                <a:gd name="connsiteX149" fmla="*/ 810198 w 2210345"/>
                <a:gd name="connsiteY149" fmla="*/ 396630 h 755723"/>
                <a:gd name="connsiteX150" fmla="*/ 999856 w 2210345"/>
                <a:gd name="connsiteY150" fmla="*/ 755694 h 755723"/>
                <a:gd name="connsiteX151" fmla="*/ 900220 w 2210345"/>
                <a:gd name="connsiteY151" fmla="*/ 755694 h 755723"/>
                <a:gd name="connsiteX152" fmla="*/ 869630 w 2210345"/>
                <a:gd name="connsiteY152" fmla="*/ 698908 h 755723"/>
                <a:gd name="connsiteX153" fmla="*/ 649382 w 2210345"/>
                <a:gd name="connsiteY153" fmla="*/ 698908 h 755723"/>
                <a:gd name="connsiteX154" fmla="*/ 619666 w 2210345"/>
                <a:gd name="connsiteY154" fmla="*/ 755694 h 75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210345" h="755723">
                  <a:moveTo>
                    <a:pt x="839914" y="642151"/>
                  </a:moveTo>
                  <a:lnTo>
                    <a:pt x="760380" y="491012"/>
                  </a:lnTo>
                  <a:lnTo>
                    <a:pt x="679972" y="642151"/>
                  </a:lnTo>
                  <a:lnTo>
                    <a:pt x="839914" y="642151"/>
                  </a:lnTo>
                  <a:moveTo>
                    <a:pt x="99636" y="604556"/>
                  </a:moveTo>
                  <a:lnTo>
                    <a:pt x="99636" y="698908"/>
                  </a:lnTo>
                  <a:lnTo>
                    <a:pt x="337364" y="698908"/>
                  </a:lnTo>
                  <a:lnTo>
                    <a:pt x="342608" y="697161"/>
                  </a:lnTo>
                  <a:lnTo>
                    <a:pt x="344356" y="697161"/>
                  </a:lnTo>
                  <a:cubicBezTo>
                    <a:pt x="349702" y="695661"/>
                    <a:pt x="354334" y="692793"/>
                    <a:pt x="359214" y="690172"/>
                  </a:cubicBezTo>
                  <a:lnTo>
                    <a:pt x="361836" y="688424"/>
                  </a:lnTo>
                  <a:lnTo>
                    <a:pt x="365332" y="684930"/>
                  </a:lnTo>
                  <a:lnTo>
                    <a:pt x="367954" y="681435"/>
                  </a:lnTo>
                  <a:lnTo>
                    <a:pt x="371450" y="677941"/>
                  </a:lnTo>
                  <a:lnTo>
                    <a:pt x="373198" y="674475"/>
                  </a:lnTo>
                  <a:cubicBezTo>
                    <a:pt x="376985" y="670588"/>
                    <a:pt x="377714" y="664458"/>
                    <a:pt x="379316" y="659624"/>
                  </a:cubicBezTo>
                  <a:cubicBezTo>
                    <a:pt x="380015" y="644859"/>
                    <a:pt x="378879" y="633298"/>
                    <a:pt x="367954" y="622057"/>
                  </a:cubicBezTo>
                  <a:lnTo>
                    <a:pt x="365332" y="618563"/>
                  </a:lnTo>
                  <a:lnTo>
                    <a:pt x="361836" y="615942"/>
                  </a:lnTo>
                  <a:lnTo>
                    <a:pt x="357466" y="612447"/>
                  </a:lnTo>
                  <a:lnTo>
                    <a:pt x="353096" y="610700"/>
                  </a:lnTo>
                  <a:lnTo>
                    <a:pt x="348726" y="608079"/>
                  </a:lnTo>
                  <a:lnTo>
                    <a:pt x="346978" y="607206"/>
                  </a:lnTo>
                  <a:lnTo>
                    <a:pt x="344356" y="606303"/>
                  </a:lnTo>
                  <a:cubicBezTo>
                    <a:pt x="264385" y="595819"/>
                    <a:pt x="182156" y="598513"/>
                    <a:pt x="99636" y="604556"/>
                  </a:cubicBezTo>
                  <a:close/>
                  <a:moveTo>
                    <a:pt x="99636" y="453417"/>
                  </a:moveTo>
                  <a:lnTo>
                    <a:pt x="99636" y="547769"/>
                  </a:lnTo>
                  <a:lnTo>
                    <a:pt x="337364" y="547769"/>
                  </a:lnTo>
                  <a:lnTo>
                    <a:pt x="339986" y="546896"/>
                  </a:lnTo>
                  <a:lnTo>
                    <a:pt x="342608" y="546896"/>
                  </a:lnTo>
                  <a:lnTo>
                    <a:pt x="344356" y="546022"/>
                  </a:lnTo>
                  <a:cubicBezTo>
                    <a:pt x="349600" y="544129"/>
                    <a:pt x="355208" y="542207"/>
                    <a:pt x="359214" y="538159"/>
                  </a:cubicBezTo>
                  <a:cubicBezTo>
                    <a:pt x="365405" y="536266"/>
                    <a:pt x="370401" y="528884"/>
                    <a:pt x="373198" y="523307"/>
                  </a:cubicBezTo>
                  <a:cubicBezTo>
                    <a:pt x="377131" y="519143"/>
                    <a:pt x="378005" y="512867"/>
                    <a:pt x="379316" y="507582"/>
                  </a:cubicBezTo>
                  <a:cubicBezTo>
                    <a:pt x="379986" y="491857"/>
                    <a:pt x="378689" y="483339"/>
                    <a:pt x="367954" y="470889"/>
                  </a:cubicBezTo>
                  <a:lnTo>
                    <a:pt x="365332" y="467395"/>
                  </a:lnTo>
                  <a:lnTo>
                    <a:pt x="361836" y="463900"/>
                  </a:lnTo>
                  <a:lnTo>
                    <a:pt x="357466" y="462153"/>
                  </a:lnTo>
                  <a:lnTo>
                    <a:pt x="348726" y="456911"/>
                  </a:lnTo>
                  <a:lnTo>
                    <a:pt x="346978" y="456038"/>
                  </a:lnTo>
                  <a:lnTo>
                    <a:pt x="344356" y="456038"/>
                  </a:lnTo>
                  <a:lnTo>
                    <a:pt x="342608" y="455164"/>
                  </a:lnTo>
                  <a:lnTo>
                    <a:pt x="339986" y="454290"/>
                  </a:lnTo>
                  <a:lnTo>
                    <a:pt x="337364" y="454290"/>
                  </a:lnTo>
                  <a:lnTo>
                    <a:pt x="334742" y="453387"/>
                  </a:lnTo>
                  <a:lnTo>
                    <a:pt x="99636" y="453387"/>
                  </a:lnTo>
                  <a:close/>
                  <a:moveTo>
                    <a:pt x="1040060" y="396630"/>
                  </a:moveTo>
                  <a:lnTo>
                    <a:pt x="1139696" y="396630"/>
                  </a:lnTo>
                  <a:lnTo>
                    <a:pt x="1420250" y="661342"/>
                  </a:lnTo>
                  <a:lnTo>
                    <a:pt x="1420250" y="396659"/>
                  </a:lnTo>
                  <a:lnTo>
                    <a:pt x="1519886" y="396659"/>
                  </a:lnTo>
                  <a:lnTo>
                    <a:pt x="1519886" y="755723"/>
                  </a:lnTo>
                  <a:lnTo>
                    <a:pt x="1420250" y="755723"/>
                  </a:lnTo>
                  <a:lnTo>
                    <a:pt x="1139696" y="491012"/>
                  </a:lnTo>
                  <a:lnTo>
                    <a:pt x="1139696" y="755723"/>
                  </a:lnTo>
                  <a:lnTo>
                    <a:pt x="1040060" y="755723"/>
                  </a:lnTo>
                  <a:lnTo>
                    <a:pt x="1040060" y="396659"/>
                  </a:lnTo>
                  <a:close/>
                  <a:moveTo>
                    <a:pt x="1732268" y="576599"/>
                  </a:moveTo>
                  <a:lnTo>
                    <a:pt x="1990069" y="396659"/>
                  </a:lnTo>
                  <a:lnTo>
                    <a:pt x="1879945" y="396659"/>
                  </a:lnTo>
                  <a:lnTo>
                    <a:pt x="1660571" y="547798"/>
                  </a:lnTo>
                  <a:lnTo>
                    <a:pt x="1660571" y="396659"/>
                  </a:lnTo>
                  <a:lnTo>
                    <a:pt x="1560061" y="396659"/>
                  </a:lnTo>
                  <a:lnTo>
                    <a:pt x="1560061" y="755723"/>
                  </a:lnTo>
                  <a:lnTo>
                    <a:pt x="1660571" y="755723"/>
                  </a:lnTo>
                  <a:lnTo>
                    <a:pt x="1660571" y="604556"/>
                  </a:lnTo>
                  <a:lnTo>
                    <a:pt x="1879945" y="755694"/>
                  </a:lnTo>
                  <a:lnTo>
                    <a:pt x="1990069" y="755694"/>
                  </a:lnTo>
                  <a:lnTo>
                    <a:pt x="1732239" y="576599"/>
                  </a:lnTo>
                  <a:close/>
                  <a:moveTo>
                    <a:pt x="1780338" y="0"/>
                  </a:moveTo>
                  <a:lnTo>
                    <a:pt x="1879974" y="0"/>
                  </a:lnTo>
                  <a:lnTo>
                    <a:pt x="1879974" y="151139"/>
                  </a:lnTo>
                  <a:lnTo>
                    <a:pt x="2100222" y="0"/>
                  </a:lnTo>
                  <a:lnTo>
                    <a:pt x="2210346" y="0"/>
                  </a:lnTo>
                  <a:lnTo>
                    <a:pt x="1952516" y="179969"/>
                  </a:lnTo>
                  <a:lnTo>
                    <a:pt x="2210346" y="359064"/>
                  </a:lnTo>
                  <a:lnTo>
                    <a:pt x="2100222" y="359064"/>
                  </a:lnTo>
                  <a:lnTo>
                    <a:pt x="1879974" y="207925"/>
                  </a:lnTo>
                  <a:lnTo>
                    <a:pt x="1879974" y="359064"/>
                  </a:lnTo>
                  <a:lnTo>
                    <a:pt x="1780338" y="359064"/>
                  </a:lnTo>
                  <a:lnTo>
                    <a:pt x="1780338" y="29"/>
                  </a:lnTo>
                  <a:close/>
                  <a:moveTo>
                    <a:pt x="1560090" y="207925"/>
                  </a:moveTo>
                  <a:lnTo>
                    <a:pt x="1560090" y="359064"/>
                  </a:lnTo>
                  <a:lnTo>
                    <a:pt x="1460454" y="359064"/>
                  </a:lnTo>
                  <a:lnTo>
                    <a:pt x="1460454" y="207954"/>
                  </a:lnTo>
                  <a:lnTo>
                    <a:pt x="1269922" y="29"/>
                  </a:lnTo>
                  <a:lnTo>
                    <a:pt x="1370432" y="29"/>
                  </a:lnTo>
                  <a:lnTo>
                    <a:pt x="1510272" y="151168"/>
                  </a:lnTo>
                  <a:lnTo>
                    <a:pt x="1650112" y="29"/>
                  </a:lnTo>
                  <a:lnTo>
                    <a:pt x="1750622" y="29"/>
                  </a:lnTo>
                  <a:lnTo>
                    <a:pt x="1560090" y="207954"/>
                  </a:lnTo>
                  <a:close/>
                  <a:moveTo>
                    <a:pt x="1040060" y="0"/>
                  </a:moveTo>
                  <a:lnTo>
                    <a:pt x="1139696" y="0"/>
                  </a:lnTo>
                  <a:lnTo>
                    <a:pt x="1139696" y="302278"/>
                  </a:lnTo>
                  <a:lnTo>
                    <a:pt x="1420250" y="302278"/>
                  </a:lnTo>
                  <a:lnTo>
                    <a:pt x="1420250" y="359064"/>
                  </a:lnTo>
                  <a:lnTo>
                    <a:pt x="1040060" y="359064"/>
                  </a:lnTo>
                  <a:lnTo>
                    <a:pt x="1040060" y="29"/>
                  </a:lnTo>
                  <a:close/>
                  <a:moveTo>
                    <a:pt x="760380" y="94353"/>
                  </a:moveTo>
                  <a:lnTo>
                    <a:pt x="839914" y="245491"/>
                  </a:lnTo>
                  <a:lnTo>
                    <a:pt x="679972" y="245491"/>
                  </a:lnTo>
                  <a:lnTo>
                    <a:pt x="760380" y="94353"/>
                  </a:lnTo>
                  <a:close/>
                  <a:moveTo>
                    <a:pt x="900220" y="359064"/>
                  </a:moveTo>
                  <a:lnTo>
                    <a:pt x="999856" y="359064"/>
                  </a:lnTo>
                  <a:lnTo>
                    <a:pt x="810198" y="0"/>
                  </a:lnTo>
                  <a:lnTo>
                    <a:pt x="709688" y="0"/>
                  </a:lnTo>
                  <a:lnTo>
                    <a:pt x="520030" y="359064"/>
                  </a:lnTo>
                  <a:lnTo>
                    <a:pt x="619666" y="359064"/>
                  </a:lnTo>
                  <a:lnTo>
                    <a:pt x="649382" y="302278"/>
                  </a:lnTo>
                  <a:lnTo>
                    <a:pt x="869630" y="302278"/>
                  </a:lnTo>
                  <a:lnTo>
                    <a:pt x="900220" y="359064"/>
                  </a:lnTo>
                  <a:close/>
                  <a:moveTo>
                    <a:pt x="0" y="0"/>
                  </a:moveTo>
                  <a:lnTo>
                    <a:pt x="99636" y="0"/>
                  </a:lnTo>
                  <a:lnTo>
                    <a:pt x="99636" y="151139"/>
                  </a:lnTo>
                  <a:lnTo>
                    <a:pt x="379316" y="151139"/>
                  </a:lnTo>
                  <a:lnTo>
                    <a:pt x="379316" y="29"/>
                  </a:lnTo>
                  <a:lnTo>
                    <a:pt x="479826" y="29"/>
                  </a:lnTo>
                  <a:lnTo>
                    <a:pt x="479826" y="359093"/>
                  </a:lnTo>
                  <a:lnTo>
                    <a:pt x="379316" y="359093"/>
                  </a:lnTo>
                  <a:lnTo>
                    <a:pt x="379316" y="207954"/>
                  </a:lnTo>
                  <a:lnTo>
                    <a:pt x="99636" y="207954"/>
                  </a:lnTo>
                  <a:lnTo>
                    <a:pt x="99636" y="359093"/>
                  </a:lnTo>
                  <a:lnTo>
                    <a:pt x="0" y="359093"/>
                  </a:lnTo>
                  <a:lnTo>
                    <a:pt x="0" y="29"/>
                  </a:lnTo>
                  <a:close/>
                  <a:moveTo>
                    <a:pt x="0" y="396630"/>
                  </a:moveTo>
                  <a:lnTo>
                    <a:pt x="389804" y="396630"/>
                  </a:lnTo>
                  <a:lnTo>
                    <a:pt x="394174" y="397504"/>
                  </a:lnTo>
                  <a:lnTo>
                    <a:pt x="399418" y="397504"/>
                  </a:lnTo>
                  <a:lnTo>
                    <a:pt x="403788" y="398407"/>
                  </a:lnTo>
                  <a:lnTo>
                    <a:pt x="408158" y="400154"/>
                  </a:lnTo>
                  <a:lnTo>
                    <a:pt x="412528" y="401028"/>
                  </a:lnTo>
                  <a:lnTo>
                    <a:pt x="417772" y="402775"/>
                  </a:lnTo>
                  <a:cubicBezTo>
                    <a:pt x="428901" y="406517"/>
                    <a:pt x="439229" y="412705"/>
                    <a:pt x="448362" y="420248"/>
                  </a:cubicBezTo>
                  <a:cubicBezTo>
                    <a:pt x="466774" y="437138"/>
                    <a:pt x="478427" y="457086"/>
                    <a:pt x="479826" y="482276"/>
                  </a:cubicBezTo>
                  <a:cubicBezTo>
                    <a:pt x="482011" y="535538"/>
                    <a:pt x="436272" y="576221"/>
                    <a:pt x="384560" y="576628"/>
                  </a:cubicBezTo>
                  <a:cubicBezTo>
                    <a:pt x="433285" y="574808"/>
                    <a:pt x="480175" y="616088"/>
                    <a:pt x="479826" y="665739"/>
                  </a:cubicBezTo>
                  <a:cubicBezTo>
                    <a:pt x="480234" y="690055"/>
                    <a:pt x="469090" y="712813"/>
                    <a:pt x="451858" y="729514"/>
                  </a:cubicBezTo>
                  <a:cubicBezTo>
                    <a:pt x="442827" y="737843"/>
                    <a:pt x="432892" y="744657"/>
                    <a:pt x="421268" y="748734"/>
                  </a:cubicBezTo>
                  <a:lnTo>
                    <a:pt x="417772" y="750482"/>
                  </a:lnTo>
                  <a:lnTo>
                    <a:pt x="412528" y="751355"/>
                  </a:lnTo>
                  <a:lnTo>
                    <a:pt x="408158" y="753103"/>
                  </a:lnTo>
                  <a:lnTo>
                    <a:pt x="403788" y="753976"/>
                  </a:lnTo>
                  <a:lnTo>
                    <a:pt x="399418" y="754850"/>
                  </a:lnTo>
                  <a:lnTo>
                    <a:pt x="394174" y="755723"/>
                  </a:lnTo>
                  <a:lnTo>
                    <a:pt x="0" y="755723"/>
                  </a:lnTo>
                  <a:lnTo>
                    <a:pt x="0" y="396659"/>
                  </a:lnTo>
                  <a:close/>
                  <a:moveTo>
                    <a:pt x="619666" y="755694"/>
                  </a:moveTo>
                  <a:lnTo>
                    <a:pt x="520030" y="755694"/>
                  </a:lnTo>
                  <a:lnTo>
                    <a:pt x="709688" y="396630"/>
                  </a:lnTo>
                  <a:lnTo>
                    <a:pt x="810198" y="396630"/>
                  </a:lnTo>
                  <a:lnTo>
                    <a:pt x="999856" y="755694"/>
                  </a:lnTo>
                  <a:lnTo>
                    <a:pt x="900220" y="755694"/>
                  </a:lnTo>
                  <a:lnTo>
                    <a:pt x="869630" y="698908"/>
                  </a:lnTo>
                  <a:lnTo>
                    <a:pt x="649382" y="698908"/>
                  </a:lnTo>
                  <a:lnTo>
                    <a:pt x="619666" y="755694"/>
                  </a:lnTo>
                  <a:close/>
                </a:path>
              </a:pathLst>
            </a:custGeom>
            <a:solidFill>
              <a:srgbClr val="476277"/>
            </a:solidFill>
            <a:ln w="145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0B1AC7B-0B9F-48AB-9EE0-1B82AB9ADB5C}"/>
              </a:ext>
            </a:extLst>
          </p:cNvPr>
          <p:cNvSpPr/>
          <p:nvPr/>
        </p:nvSpPr>
        <p:spPr>
          <a:xfrm>
            <a:off x="428460" y="1584554"/>
            <a:ext cx="74734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МКД </a:t>
            </a:r>
            <a:r>
              <a:rPr lang="ru-RU" sz="1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ЕДБ </a:t>
            </a:r>
            <a:r>
              <a:rPr lang="ru-RU" sz="1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мобильді</a:t>
            </a:r>
            <a:r>
              <a:rPr lang="ru-RU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қосымшалары</a:t>
            </a:r>
            <a:r>
              <a:rPr lang="ru-RU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негізінде</a:t>
            </a:r>
            <a:r>
              <a:rPr lang="ru-RU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қатесіз</a:t>
            </a:r>
            <a:r>
              <a:rPr lang="ru-RU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тіркеу</a:t>
            </a:r>
            <a:r>
              <a:rPr lang="ru-RU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7444314D-5692-4D72-9F8C-77EC173716BE}"/>
              </a:ext>
            </a:extLst>
          </p:cNvPr>
          <p:cNvSpPr/>
          <p:nvPr/>
        </p:nvSpPr>
        <p:spPr>
          <a:xfrm>
            <a:off x="466619" y="4295920"/>
            <a:ext cx="82461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салықтық</a:t>
            </a:r>
            <a:r>
              <a:rPr lang="ru-RU" sz="1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міндеттеммелерді</a:t>
            </a:r>
            <a:r>
              <a:rPr lang="ru-RU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жеңіл</a:t>
            </a:r>
            <a:r>
              <a:rPr lang="ru-RU" sz="1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ыңғайлы</a:t>
            </a:r>
            <a:r>
              <a:rPr lang="ru-RU" sz="1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орындау</a:t>
            </a:r>
            <a:endParaRPr lang="ru-RU" sz="1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Равнобедренный треугольник 25">
            <a:extLst>
              <a:ext uri="{FF2B5EF4-FFF2-40B4-BE49-F238E27FC236}">
                <a16:creationId xmlns:a16="http://schemas.microsoft.com/office/drawing/2014/main" id="{5D77260D-CD8C-400A-8A8A-1EEA55D097B9}"/>
              </a:ext>
            </a:extLst>
          </p:cNvPr>
          <p:cNvSpPr/>
          <p:nvPr/>
        </p:nvSpPr>
        <p:spPr>
          <a:xfrm rot="5400000">
            <a:off x="10780607" y="2298895"/>
            <a:ext cx="1815880" cy="560594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Равнобедренный треугольник 124">
            <a:extLst>
              <a:ext uri="{FF2B5EF4-FFF2-40B4-BE49-F238E27FC236}">
                <a16:creationId xmlns:a16="http://schemas.microsoft.com/office/drawing/2014/main" id="{3729FC52-1143-40AB-88AC-88C88D1EFD2C}"/>
              </a:ext>
            </a:extLst>
          </p:cNvPr>
          <p:cNvSpPr/>
          <p:nvPr/>
        </p:nvSpPr>
        <p:spPr>
          <a:xfrm rot="5400000">
            <a:off x="-37093" y="5327482"/>
            <a:ext cx="1815880" cy="560594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id="{1252EF2C-4117-4392-BE0E-41B81EB596C5}"/>
              </a:ext>
            </a:extLst>
          </p:cNvPr>
          <p:cNvSpPr/>
          <p:nvPr/>
        </p:nvSpPr>
        <p:spPr>
          <a:xfrm>
            <a:off x="584947" y="5591803"/>
            <a:ext cx="17248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120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СЕН </a:t>
            </a:r>
            <a:r>
              <a:rPr lang="ru-RU" sz="1400" b="1" spc="-120" dirty="0" err="1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ұсыну</a:t>
            </a:r>
            <a:endParaRPr lang="ru-RU" sz="1400" b="1" spc="-120" dirty="0"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15E757FD-CB04-44D2-8B1E-C11956B6B674}"/>
              </a:ext>
            </a:extLst>
          </p:cNvPr>
          <p:cNvSpPr/>
          <p:nvPr/>
        </p:nvSpPr>
        <p:spPr>
          <a:xfrm>
            <a:off x="2040792" y="4696616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>
                <a:ln w="15875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tserrat" pitchFamily="2" charset="-52"/>
                <a:ea typeface="Roboto Condensed" panose="02000000000000000000" pitchFamily="2" charset="0"/>
              </a:rPr>
              <a:t>6</a:t>
            </a:r>
            <a:endParaRPr lang="ru-RU" sz="5400" b="1" cap="none" spc="0" dirty="0">
              <a:ln w="15875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tserrat" pitchFamily="2" charset="-52"/>
              <a:ea typeface="Roboto Condensed" panose="02000000000000000000" pitchFamily="2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A88AC08E-3685-4791-A5D8-AB0A2FC2A322}"/>
              </a:ext>
            </a:extLst>
          </p:cNvPr>
          <p:cNvSpPr/>
          <p:nvPr/>
        </p:nvSpPr>
        <p:spPr>
          <a:xfrm>
            <a:off x="4293138" y="4696616"/>
            <a:ext cx="94769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>
                <a:ln w="15875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tserrat" pitchFamily="2" charset="-52"/>
                <a:ea typeface="Roboto Condensed" panose="02000000000000000000" pitchFamily="2" charset="0"/>
              </a:rPr>
              <a:t>7</a:t>
            </a:r>
            <a:endParaRPr lang="ru-RU" sz="5400" b="1" cap="none" spc="0" dirty="0">
              <a:ln w="15875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tserrat" pitchFamily="2" charset="-52"/>
              <a:ea typeface="Roboto Condensed" panose="02000000000000000000" pitchFamily="2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950B13C8-4C44-4FB4-B593-24D9FE055BAB}"/>
              </a:ext>
            </a:extLst>
          </p:cNvPr>
          <p:cNvSpPr/>
          <p:nvPr/>
        </p:nvSpPr>
        <p:spPr>
          <a:xfrm>
            <a:off x="6510217" y="4696616"/>
            <a:ext cx="9973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>
                <a:ln w="15875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tserrat" pitchFamily="2" charset="-52"/>
                <a:ea typeface="Roboto Condensed" panose="02000000000000000000" pitchFamily="2" charset="0"/>
              </a:rPr>
              <a:t>8</a:t>
            </a:r>
            <a:endParaRPr lang="ru-RU" sz="5400" b="1" cap="none" spc="0" dirty="0">
              <a:ln w="15875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tserrat" pitchFamily="2" charset="-52"/>
              <a:ea typeface="Roboto Condensed" panose="02000000000000000000" pitchFamily="2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A9FF1919-0535-4912-A009-E4BE46EE4521}"/>
              </a:ext>
            </a:extLst>
          </p:cNvPr>
          <p:cNvSpPr/>
          <p:nvPr/>
        </p:nvSpPr>
        <p:spPr>
          <a:xfrm>
            <a:off x="2864856" y="5165556"/>
            <a:ext cx="172485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spc="-12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POS-</a:t>
            </a:r>
            <a:r>
              <a:rPr lang="ru-RU" sz="1400" spc="-12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терминал, БКМ </a:t>
            </a:r>
            <a:r>
              <a:rPr lang="ru-RU" sz="1400" spc="-120" dirty="0" err="1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деректері</a:t>
            </a:r>
            <a:r>
              <a:rPr lang="ru-RU" sz="1400" spc="-12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spc="-120" dirty="0" err="1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негізінде</a:t>
            </a:r>
            <a:r>
              <a:rPr lang="ru-RU" sz="1400" spc="-12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СЕН </a:t>
            </a:r>
            <a:r>
              <a:rPr lang="ru-RU" sz="1400" spc="-120" dirty="0" err="1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алдын</a:t>
            </a:r>
            <a:r>
              <a:rPr lang="ru-RU" sz="1400" spc="-12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ала </a:t>
            </a:r>
            <a:r>
              <a:rPr lang="ru-RU" sz="1400" spc="-120" dirty="0" err="1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толтыру</a:t>
            </a:r>
            <a:r>
              <a:rPr lang="ru-RU" sz="1400" spc="-12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spc="-120" dirty="0" err="1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бойынша</a:t>
            </a:r>
            <a:r>
              <a:rPr lang="ru-RU" sz="1400" spc="-12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Сервис 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9663448A-FD76-490B-B8FA-7F8045954D01}"/>
              </a:ext>
            </a:extLst>
          </p:cNvPr>
          <p:cNvSpPr/>
          <p:nvPr/>
        </p:nvSpPr>
        <p:spPr>
          <a:xfrm>
            <a:off x="5209632" y="5165556"/>
            <a:ext cx="163737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spc="-12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PUSH </a:t>
            </a:r>
            <a:r>
              <a:rPr lang="ru-RU" sz="1400" b="1" spc="-120" dirty="0" err="1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хабарламалары</a:t>
            </a:r>
            <a:endParaRPr lang="ru-RU" sz="1400" b="1" spc="-120" dirty="0" smtClean="0"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spc="-120" dirty="0" err="1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Жаңарту</a:t>
            </a:r>
            <a:endParaRPr lang="ru-RU" sz="1400" spc="-120" dirty="0" smtClean="0"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spc="-120" dirty="0" err="1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тоқтата</a:t>
            </a:r>
            <a:r>
              <a:rPr lang="ru-RU" sz="1400" spc="-12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spc="-120" dirty="0" err="1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тұру</a:t>
            </a:r>
            <a:endParaRPr lang="ru-RU" sz="1400" spc="-120" dirty="0" smtClean="0"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spc="-120" dirty="0" err="1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режимді</a:t>
            </a:r>
            <a:r>
              <a:rPr lang="ru-RU" sz="1400" spc="-12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spc="-120" dirty="0" err="1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өзгерту</a:t>
            </a:r>
            <a:endParaRPr lang="ru-RU" sz="1400" spc="-120" dirty="0" smtClean="0"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spc="-120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ҚҚС-</a:t>
            </a:r>
            <a:r>
              <a:rPr lang="ru-RU" sz="1400" spc="-120" dirty="0" err="1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тың</a:t>
            </a:r>
            <a:r>
              <a:rPr lang="ru-RU" sz="1400" spc="-120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spc="-120" dirty="0" err="1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асып</a:t>
            </a:r>
            <a:r>
              <a:rPr lang="ru-RU" sz="1400" spc="-12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spc="-120" dirty="0" err="1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кетуі</a:t>
            </a:r>
            <a:endParaRPr lang="ru-RU" sz="1400" spc="-120" dirty="0"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CDD2AF3F-1AB9-4686-AFF6-14D38A2997DE}"/>
              </a:ext>
            </a:extLst>
          </p:cNvPr>
          <p:cNvSpPr/>
          <p:nvPr/>
        </p:nvSpPr>
        <p:spPr>
          <a:xfrm>
            <a:off x="7417011" y="5165556"/>
            <a:ext cx="183306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120" dirty="0" err="1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Басқа</a:t>
            </a:r>
            <a:r>
              <a:rPr lang="ru-RU" sz="1400" b="1" spc="-120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b="1" spc="-120" dirty="0" err="1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қызметтерді</a:t>
            </a:r>
            <a:r>
              <a:rPr lang="ru-RU" sz="1400" b="1" spc="-12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b="1" spc="-120" dirty="0" err="1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алу</a:t>
            </a:r>
            <a:r>
              <a:rPr lang="ru-RU" sz="1400" b="1" spc="-12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spc="-120" dirty="0" err="1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анықтамалар</a:t>
            </a:r>
            <a:endParaRPr lang="ru-RU" sz="1400" spc="-120" dirty="0"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spc="-120" dirty="0" err="1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сервистер</a:t>
            </a:r>
            <a:endParaRPr lang="ru-RU" sz="1400" spc="-120" dirty="0"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spc="-120" dirty="0" err="1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цифрлық</a:t>
            </a:r>
            <a:r>
              <a:rPr lang="ru-RU" sz="1400" spc="-120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spc="-120" dirty="0" err="1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құжаттар</a:t>
            </a:r>
            <a:endParaRPr lang="ru-RU" sz="1400" spc="-120" dirty="0"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8FE3BA04-EE21-4476-90BB-76D9B9BAB449}"/>
              </a:ext>
            </a:extLst>
          </p:cNvPr>
          <p:cNvSpPr/>
          <p:nvPr/>
        </p:nvSpPr>
        <p:spPr>
          <a:xfrm>
            <a:off x="9495621" y="5846543"/>
            <a:ext cx="1970248" cy="663494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pc="-120" dirty="0" err="1">
                <a:solidFill>
                  <a:srgbClr val="C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Мәжбүрлеп</a:t>
            </a:r>
            <a:r>
              <a:rPr lang="ru-RU" sz="1400" b="1" spc="-120" dirty="0">
                <a:solidFill>
                  <a:srgbClr val="C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 </a:t>
            </a:r>
            <a:r>
              <a:rPr lang="ru-RU" sz="1400" b="1" spc="-120" dirty="0" err="1" smtClean="0">
                <a:solidFill>
                  <a:srgbClr val="C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жою</a:t>
            </a:r>
            <a:endParaRPr lang="ru-RU" sz="1400" b="1" spc="-120" dirty="0">
              <a:solidFill>
                <a:srgbClr val="C00000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4B9AC706-6ACD-4342-A053-B693F754A8EE}"/>
              </a:ext>
            </a:extLst>
          </p:cNvPr>
          <p:cNvSpPr/>
          <p:nvPr/>
        </p:nvSpPr>
        <p:spPr>
          <a:xfrm>
            <a:off x="9495621" y="4696616"/>
            <a:ext cx="1970248" cy="663494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pc="-120" dirty="0" err="1" smtClean="0">
                <a:solidFill>
                  <a:srgbClr val="007E39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СТ</a:t>
            </a:r>
            <a:r>
              <a:rPr lang="ru-RU" sz="1400" b="1" spc="-120" dirty="0" smtClean="0">
                <a:solidFill>
                  <a:srgbClr val="007E39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b="1" spc="-120" dirty="0" err="1">
                <a:solidFill>
                  <a:srgbClr val="007E39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өтініші</a:t>
            </a:r>
            <a:r>
              <a:rPr lang="ru-RU" sz="1400" b="1" spc="-120" dirty="0">
                <a:solidFill>
                  <a:srgbClr val="007E39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b="1" spc="-120" dirty="0" err="1">
                <a:solidFill>
                  <a:srgbClr val="007E39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бойынша</a:t>
            </a:r>
            <a:r>
              <a:rPr lang="ru-RU" sz="1400" b="1" spc="-120" dirty="0">
                <a:solidFill>
                  <a:srgbClr val="007E39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b="1" spc="-120" dirty="0" err="1">
                <a:solidFill>
                  <a:srgbClr val="007E39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тарату</a:t>
            </a:r>
            <a:endParaRPr lang="ru-RU" sz="1400" b="1" spc="-120" dirty="0">
              <a:solidFill>
                <a:srgbClr val="007E39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7" name="Равнобедренный треугольник 46">
            <a:extLst>
              <a:ext uri="{FF2B5EF4-FFF2-40B4-BE49-F238E27FC236}">
                <a16:creationId xmlns:a16="http://schemas.microsoft.com/office/drawing/2014/main" id="{7DB25D9B-A416-485B-9C0F-813E28341D04}"/>
              </a:ext>
            </a:extLst>
          </p:cNvPr>
          <p:cNvSpPr/>
          <p:nvPr/>
        </p:nvSpPr>
        <p:spPr>
          <a:xfrm rot="5400000">
            <a:off x="8622433" y="5327482"/>
            <a:ext cx="1815880" cy="560594"/>
          </a:xfrm>
          <a:prstGeom prst="triangl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86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8883650" y="1590911"/>
            <a:ext cx="3095625" cy="50038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]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D2AAD-CBA3-45A2-BC52-85323A4E00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416" y="943091"/>
            <a:ext cx="60762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1338" algn="just">
              <a:buFont typeface="Wingdings" pitchFamily="2" charset="2"/>
              <a:buChar char="Ø"/>
            </a:pP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41338" algn="just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ЗТ </a:t>
            </a:r>
            <a:r>
              <a:rPr lang="ru-RU" sz="1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басшысының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ЭШФ АЖ-да </a:t>
            </a:r>
            <a:r>
              <a:rPr lang="ru-RU" sz="1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биометриялық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сәйкестендіруден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өтуі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(ҚҚС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тіркеу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есебіне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қою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ЗТ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басшысын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ауыстыру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-ҚҚС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төлеуші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indent="541338" algn="just">
              <a:buFont typeface="Wingdings" pitchFamily="2" charset="2"/>
              <a:buChar char="Ø"/>
            </a:pPr>
            <a:endParaRPr lang="ru-RU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41338" algn="just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ҚҚС </a:t>
            </a:r>
            <a:r>
              <a:rPr lang="ru-RU" sz="1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төлеушінің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ЭШФ АЖ-мен </a:t>
            </a:r>
            <a:r>
              <a:rPr lang="ru-RU" sz="1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танысуы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ЭШФ </a:t>
            </a:r>
            <a:r>
              <a:rPr lang="ru-RU" sz="1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жазып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1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тәртібі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(ҚҚС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тіркеу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есебіне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қойылғаннан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кейін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indent="541338" algn="just">
              <a:buFont typeface="Wingdings" pitchFamily="2" charset="2"/>
              <a:buChar char="Ø"/>
            </a:pPr>
            <a:endParaRPr lang="ru-RU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41338" algn="just">
              <a:buFont typeface="Wingdings" pitchFamily="2" charset="2"/>
              <a:buChar char="Ø"/>
            </a:pPr>
            <a:r>
              <a:rPr lang="ru-RU" sz="16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жаңадан</a:t>
            </a:r>
            <a:r>
              <a:rPr lang="ru-RU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тіркелген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</a:t>
            </a:r>
            <a:r>
              <a:rPr lang="ru-RU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-н</a:t>
            </a:r>
            <a:r>
              <a:rPr lang="kk-KZ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салық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міндеттемелерін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орындау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тәртібіне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оқыту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41338" algn="just">
              <a:buFont typeface="Wingdings" pitchFamily="2" charset="2"/>
              <a:buChar char="Ø"/>
            </a:pPr>
            <a:endParaRPr lang="ru-RU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41338" algn="just">
              <a:buFont typeface="Wingdings" pitchFamily="2" charset="2"/>
              <a:buChar char="Ø"/>
            </a:pPr>
            <a:r>
              <a:rPr lang="ru-RU" sz="16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хабарлама</a:t>
            </a:r>
            <a:r>
              <a:rPr lang="ru-RU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негізінде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ЖПАТ-ды</a:t>
            </a:r>
            <a:r>
              <a:rPr lang="ru-RU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салықтық</a:t>
            </a:r>
            <a:r>
              <a:rPr lang="ru-RU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тіркеу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(ЖК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тіркеу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ұқсастығы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indent="541338" algn="just">
              <a:buFont typeface="Wingdings" pitchFamily="2" charset="2"/>
              <a:buChar char="Ø"/>
            </a:pPr>
            <a:endParaRPr lang="ru-RU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41338" algn="just">
              <a:buFont typeface="Wingdings" pitchFamily="2" charset="2"/>
              <a:buChar char="Ø"/>
            </a:pP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тіркеу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органында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ЗТ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қызметін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тоқтатуды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тіркеу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6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терезе</a:t>
            </a:r>
            <a:r>
              <a:rPr lang="ru-RU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қағидаты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ЗТ </a:t>
            </a:r>
            <a:r>
              <a:rPr lang="ru-RU" sz="1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қызметін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тоқтату</a:t>
            </a:r>
            <a:endParaRPr lang="ru-RU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FC133689-735E-4079-97D2-75A09DCD0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16" y="129820"/>
            <a:ext cx="91030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ТІРКЕУ ӘРЕКЕТТЕРІ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C9C8A91-CD07-4C43-9B2E-1FFF0D467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898" y="1815800"/>
            <a:ext cx="4000082" cy="2666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89291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Номер слайда 2">
            <a:extLst>
              <a:ext uri="{FF2B5EF4-FFF2-40B4-BE49-F238E27FC236}">
                <a16:creationId xmlns:a16="http://schemas.microsoft.com/office/drawing/2014/main" id="{C3F41A27-8494-4DB3-853D-448A871AC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9038" y="6492875"/>
            <a:ext cx="84296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A42E3-5838-4EC8-BEE5-88D46C1A323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2D785D-D6C4-4ABF-921B-CF1D0047F883}"/>
              </a:ext>
            </a:extLst>
          </p:cNvPr>
          <p:cNvSpPr txBox="1"/>
          <p:nvPr/>
        </p:nvSpPr>
        <p:spPr>
          <a:xfrm>
            <a:off x="738395" y="921993"/>
            <a:ext cx="656047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Есеп</a:t>
            </a:r>
            <a:r>
              <a:rPr lang="ru-RU" sz="1600" b="1" dirty="0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беру </a:t>
            </a:r>
            <a:r>
              <a:rPr lang="ru-RU" sz="1600" b="1" dirty="0" err="1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нысандарын</a:t>
            </a:r>
            <a:r>
              <a:rPr lang="ru-RU" sz="1600" b="1" dirty="0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30-ға%  </a:t>
            </a:r>
            <a:r>
              <a:rPr lang="ru-RU" sz="1600" b="1" dirty="0" err="1" smtClean="0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қысқарту</a:t>
            </a:r>
            <a:endParaRPr lang="ru-RU" sz="1600" b="1" dirty="0" smtClean="0">
              <a:solidFill>
                <a:srgbClr val="007E3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007E3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салық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сомасы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млн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теңгеден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кем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болған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кезде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жер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салығы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көлік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құралдарына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салынатын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салық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мүлік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салығы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бойынша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ағымдағы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төлемдердің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есептеулерін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жою</a:t>
            </a:r>
            <a:endParaRPr lang="ru-RU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АСР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-р</a:t>
            </a:r>
            <a:r>
              <a:rPr lang="kk-KZ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 </a:t>
            </a:r>
            <a:r>
              <a:rPr lang="ru-RU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үшін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жартыжылдық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есептіліктің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күшін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жою</a:t>
            </a:r>
            <a:endParaRPr lang="ru-RU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АСР-рі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үшін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декларацияны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толтыру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үшін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қажетті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салық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құпиясын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ашуға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келіскен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кезде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салық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есептілігін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алдын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ала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толтыру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көзделеді</a:t>
            </a:r>
            <a:endParaRPr lang="ru-RU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белгіленген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мерзімде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кезекті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салық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есептілігін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ұсынбау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нөлдік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көрсеткіштермен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ұсынылған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салық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есептілігіне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теңестіріледі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салық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есептілігін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ұсынбағаны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үшін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әкімшілік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жауапкершілік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жойылады</a:t>
            </a:r>
            <a:endParaRPr lang="ru-RU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СЕН-</a:t>
            </a:r>
            <a:r>
              <a:rPr lang="ru-RU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рын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ұсыну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мерзімін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ұзарту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салық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есептілігін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кері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қайтарып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алу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жойылды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барлық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өзгерістер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қосымша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декларация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арқылы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енгізілетін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болады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FC133689-735E-4079-97D2-75A09DCD0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395" y="251514"/>
            <a:ext cx="77687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САЛЫҚ ЕСЕПТІЛІГІНІҢ НЫСАНДАРЫ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5AFBFD-A7E6-4640-BA71-A029FB37F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873" y="1815799"/>
            <a:ext cx="4023709" cy="451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7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Номер слайда 2">
            <a:extLst>
              <a:ext uri="{FF2B5EF4-FFF2-40B4-BE49-F238E27FC236}">
                <a16:creationId xmlns:a16="http://schemas.microsoft.com/office/drawing/2014/main" id="{C3F41A27-8494-4DB3-853D-448A871AC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9038" y="6492875"/>
            <a:ext cx="84296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A42E3-5838-4EC8-BEE5-88D46C1A323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A47E86-2468-432F-86C8-87256D107314}"/>
              </a:ext>
            </a:extLst>
          </p:cNvPr>
          <p:cNvSpPr txBox="1"/>
          <p:nvPr/>
        </p:nvSpPr>
        <p:spPr>
          <a:xfrm>
            <a:off x="414529" y="1356062"/>
            <a:ext cx="67056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288" indent="450850" algn="just">
              <a:buFont typeface="Wingdings" panose="05000000000000000000" pitchFamily="2" charset="2"/>
              <a:buChar char="Ø"/>
            </a:pP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</a:t>
            </a:r>
            <a:r>
              <a:rPr lang="ru-RU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алық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төлеушілерді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дәрежелер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бойынша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саралаудан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салық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өзге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де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заңнаманы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орындамау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тәуекелдерін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анықтауға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қайта</a:t>
            </a:r>
            <a:r>
              <a:rPr lang="ru-RU" sz="1400" dirty="0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бағдарланған</a:t>
            </a:r>
            <a:r>
              <a:rPr lang="ru-RU" sz="1400" dirty="0" smtClean="0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400" dirty="0" smtClean="0">
              <a:solidFill>
                <a:srgbClr val="007E3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8288" indent="450850" algn="just">
              <a:buFont typeface="Wingdings" panose="05000000000000000000" pitchFamily="2" charset="2"/>
              <a:buChar char="Ø"/>
            </a:pP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8288" indent="450850" algn="just">
              <a:buFont typeface="Wingdings" panose="05000000000000000000" pitchFamily="2" charset="2"/>
              <a:buChar char="Ø"/>
            </a:pPr>
            <a:r>
              <a:rPr lang="ru-RU" sz="1400" dirty="0" err="1" smtClean="0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тәуекелдерді</a:t>
            </a:r>
            <a:r>
              <a:rPr lang="ru-RU" sz="1400" dirty="0" smtClean="0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басқару</a:t>
            </a:r>
            <a:r>
              <a:rPr lang="ru-RU" sz="1400" dirty="0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жүйесінің</a:t>
            </a:r>
            <a:r>
              <a:rPr lang="ru-RU" sz="1400" dirty="0" smtClean="0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мақсаты</a:t>
            </a:r>
            <a:r>
              <a:rPr lang="ru-RU" sz="1400" dirty="0" smtClean="0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ru-RU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салықтық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әкімшілендірудің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бизнес-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процестерінің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«тар»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жерлерін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анықтау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ерікті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түрде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қарапайым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орындау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үшін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жағдай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жасау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68288" indent="450850" algn="just">
              <a:buFont typeface="Wingdings" panose="05000000000000000000" pitchFamily="2" charset="2"/>
              <a:buChar char="Ø"/>
            </a:pP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8288" indent="450850" algn="just">
              <a:buFont typeface="Wingdings" panose="05000000000000000000" pitchFamily="2" charset="2"/>
              <a:buChar char="Ø"/>
            </a:pPr>
            <a:r>
              <a:rPr lang="en-US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ru-RU" sz="1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алық</a:t>
            </a: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төлеушінің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(салық </a:t>
            </a:r>
            <a:r>
              <a:rPr lang="ru-RU" sz="1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агентінің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салық </a:t>
            </a:r>
            <a:r>
              <a:rPr lang="ru-RU" sz="1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міндеттемелерін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орындауы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үшін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салық </a:t>
            </a:r>
            <a:r>
              <a:rPr lang="ru-RU" sz="1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органдарына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құқық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берілді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554038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жаңадан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тіркелген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салық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төлеушілерді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салық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міндеттемелерін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орындау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тәртібіне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оның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ішінде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салық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міндеттемелерін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орындау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үшін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көзделген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ақпараттандыру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объектілерін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пайдалана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отырып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оқытуға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554038" indent="-28575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салық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органдарының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сервистік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топтарының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жекелеген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жеке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тұлғалардың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декларацияларын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дене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функцияларының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тұрақты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бұзылулары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бар, </a:t>
            </a:r>
            <a:r>
              <a:rPr lang="ru-RU" sz="1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өзіне-өзі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қызмет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көрсету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өз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бетінше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жүріп-тұру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бағдарлау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немесе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шалғай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елді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мекендерде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тұру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қабілетінен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немесе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мүмкіндігінен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толық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немесе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ішінара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айырылған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қабылдауын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сондай-ақ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салық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органдарының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қызметтерін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көрсетуін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400" dirty="0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ету</a:t>
            </a:r>
            <a:r>
              <a:rPr lang="ru-RU" sz="1400" dirty="0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F67D74C6-37FD-456F-BCA7-606A898AC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395" y="284172"/>
            <a:ext cx="50528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Aft>
                <a:spcPts val="120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ТӘУЕКЕЛДЕРДІ БАСҚАРУ ЖҮЙЕСІ 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5678253-AB69-4345-BF53-38552B95F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4" r="7774"/>
          <a:stretch/>
        </p:blipFill>
        <p:spPr>
          <a:xfrm>
            <a:off x="7602898" y="1815800"/>
            <a:ext cx="4000082" cy="2666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6338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Номер слайда 2">
            <a:extLst>
              <a:ext uri="{FF2B5EF4-FFF2-40B4-BE49-F238E27FC236}">
                <a16:creationId xmlns:a16="http://schemas.microsoft.com/office/drawing/2014/main" id="{C3F41A27-8494-4DB3-853D-448A871AC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9038" y="6492875"/>
            <a:ext cx="84296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A42E3-5838-4EC8-BEE5-88D46C1A323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Roboto Condensed" panose="02000000000000000000" pitchFamily="2" charset="0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3D31B97-30F0-417A-B7A3-8D7D771E1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r="7812"/>
          <a:stretch/>
        </p:blipFill>
        <p:spPr>
          <a:xfrm>
            <a:off x="7602898" y="1815800"/>
            <a:ext cx="4000082" cy="2666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FC133689-735E-4079-97D2-75A09DCD0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395" y="316829"/>
            <a:ext cx="65006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КАМЕРАЛДЫҚ БАҚЫЛАУ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52396B-16DD-4C12-8A87-D1A7C7C2F780}"/>
              </a:ext>
            </a:extLst>
          </p:cNvPr>
          <p:cNvSpPr txBox="1"/>
          <p:nvPr/>
        </p:nvSpPr>
        <p:spPr>
          <a:xfrm>
            <a:off x="738395" y="997293"/>
            <a:ext cx="577670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 algn="just">
              <a:buFont typeface="Wingdings" panose="05000000000000000000" pitchFamily="2" charset="2"/>
              <a:buChar char="Ø"/>
            </a:pPr>
            <a:r>
              <a:rPr lang="ru-RU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Бұзушылықтарды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анықтаудан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сәйкессіздіктерді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анықтауға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863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қайта</a:t>
            </a:r>
            <a:r>
              <a:rPr lang="ru-RU" sz="1600" dirty="0">
                <a:solidFill>
                  <a:srgbClr val="00863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863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бағытталған</a:t>
            </a:r>
            <a:r>
              <a:rPr lang="ru-RU" sz="1600" dirty="0" smtClean="0">
                <a:solidFill>
                  <a:srgbClr val="00863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66700" indent="-266700" algn="just">
              <a:buFont typeface="Wingdings" panose="05000000000000000000" pitchFamily="2" charset="2"/>
              <a:buChar char="Ø"/>
            </a:pP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indent="-266700" algn="just">
              <a:buFont typeface="Wingdings" panose="05000000000000000000" pitchFamily="2" charset="2"/>
              <a:buChar char="Ø"/>
            </a:pPr>
            <a:r>
              <a:rPr lang="ru-RU" sz="1600" dirty="0" err="1" smtClean="0">
                <a:solidFill>
                  <a:srgbClr val="00863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Камералдық</a:t>
            </a:r>
            <a:r>
              <a:rPr lang="ru-RU" sz="1600" dirty="0" smtClean="0">
                <a:solidFill>
                  <a:srgbClr val="00863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863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бақылаудың</a:t>
            </a:r>
            <a:r>
              <a:rPr lang="ru-RU" sz="1600" dirty="0">
                <a:solidFill>
                  <a:srgbClr val="00863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863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мақсаты</a:t>
            </a:r>
            <a:r>
              <a:rPr lang="ru-RU" sz="1600" dirty="0" smtClean="0">
                <a:solidFill>
                  <a:srgbClr val="00863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салық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төлеушіге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(салық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агентіне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салықтар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бюджетке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төлемдерді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есептеу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салық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міндеттемелерін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дербес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түзету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құқығын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беру.</a:t>
            </a:r>
          </a:p>
          <a:p>
            <a:pPr algn="just"/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indent="-266700" algn="just">
              <a:buFont typeface="Wingdings" panose="05000000000000000000" pitchFamily="2" charset="2"/>
              <a:buChar char="Ø"/>
            </a:pPr>
            <a:r>
              <a:rPr lang="kk-KZ" sz="16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ru-RU" sz="16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абарламаны</a:t>
            </a: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орындау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сізге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қажет</a:t>
            </a:r>
            <a:endParaRPr lang="ru-RU" sz="16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indent="-176213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сәйкессіздіктер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расталған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жағдайда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СЕН </a:t>
            </a:r>
            <a:r>
              <a:rPr lang="ru-RU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ұсыну</a:t>
            </a:r>
            <a:endParaRPr lang="ru-RU" sz="1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indent="-176213" algn="just">
              <a:buFont typeface="Arial" panose="020B0604020202020204" pitchFamily="34" charset="0"/>
              <a:buChar char="•"/>
            </a:pPr>
            <a:r>
              <a:rPr lang="ru-RU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сәйкессіздіктермен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келіспеген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жағдайда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түсініктеме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беру</a:t>
            </a:r>
          </a:p>
          <a:p>
            <a:pPr marL="358775" indent="-176213" algn="just">
              <a:buFont typeface="Arial" panose="020B0604020202020204" pitchFamily="34" charset="0"/>
              <a:buChar char="•"/>
            </a:pPr>
            <a:endParaRPr lang="kk-KZ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562" algn="just"/>
            <a:endParaRPr lang="ru-RU" sz="1600" i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312" indent="-285750" algn="just">
              <a:buFont typeface="Wingdings" panose="05000000000000000000" pitchFamily="2" charset="2"/>
              <a:buChar char="Ø"/>
            </a:pPr>
            <a:r>
              <a:rPr lang="ru-RU" sz="1600" i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Банктік</a:t>
            </a:r>
            <a:r>
              <a:rPr lang="ru-RU" sz="16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шоттар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шығыс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операцияларын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тоқтата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тұру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түсініктеме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берілмеген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жағдайда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ғана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жүргізіледі</a:t>
            </a:r>
            <a:endParaRPr lang="ru-RU" sz="1600" i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75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Номер слайда 2">
            <a:extLst>
              <a:ext uri="{FF2B5EF4-FFF2-40B4-BE49-F238E27FC236}">
                <a16:creationId xmlns:a16="http://schemas.microsoft.com/office/drawing/2014/main" id="{C3F41A27-8494-4DB3-853D-448A871AC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9038" y="6492875"/>
            <a:ext cx="84296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A42E3-5838-4EC8-BEE5-88D46C1A323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Roboto Condensed" panose="02000000000000000000" pitchFamily="2" charset="0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3D31B97-30F0-417A-B7A3-8D7D771E1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" b="62"/>
          <a:stretch/>
        </p:blipFill>
        <p:spPr>
          <a:xfrm>
            <a:off x="7602898" y="1815800"/>
            <a:ext cx="4000082" cy="2666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FC133689-735E-4079-97D2-75A09DCD0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131" y="255651"/>
            <a:ext cx="679016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САЛЫҚ БЕРЕШЕГІН МӘЖБҮРЛЕП ӨНДІРІП АЛУ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5D929A-0F80-488C-9E40-9FB930D33C29}"/>
              </a:ext>
            </a:extLst>
          </p:cNvPr>
          <p:cNvSpPr txBox="1"/>
          <p:nvPr/>
        </p:nvSpPr>
        <p:spPr>
          <a:xfrm>
            <a:off x="531131" y="1432319"/>
            <a:ext cx="6790165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Берешек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пайда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болған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кезде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барлық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СТ-лер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ҚР ҰБ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базалық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ставкасының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1,25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еселенген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мөлшерінде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өсімпұл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есептеу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b="1" dirty="0" err="1" smtClean="0">
                <a:solidFill>
                  <a:srgbClr val="00863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Базалық</a:t>
            </a:r>
            <a:r>
              <a:rPr lang="ru-RU" sz="1600" b="1" dirty="0" smtClean="0">
                <a:solidFill>
                  <a:srgbClr val="00863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863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мөлшерлеменің</a:t>
            </a:r>
            <a:r>
              <a:rPr lang="ru-RU" sz="1600" b="1" dirty="0" smtClean="0">
                <a:solidFill>
                  <a:srgbClr val="00863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0,65 </a:t>
            </a:r>
            <a:r>
              <a:rPr lang="ru-RU" sz="1600" b="1" dirty="0" err="1" smtClean="0">
                <a:solidFill>
                  <a:srgbClr val="00863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еселенген</a:t>
            </a:r>
            <a:r>
              <a:rPr lang="ru-RU" sz="1600" b="1" dirty="0" smtClean="0">
                <a:solidFill>
                  <a:srgbClr val="00863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863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мөлшерлемесі</a:t>
            </a:r>
            <a:r>
              <a:rPr lang="ru-RU" sz="1600" b="1" dirty="0" smtClean="0">
                <a:solidFill>
                  <a:srgbClr val="00863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863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sz="1600" b="1" dirty="0" smtClean="0">
                <a:solidFill>
                  <a:srgbClr val="00863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863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көлденең</a:t>
            </a:r>
            <a:r>
              <a:rPr lang="ru-RU" sz="1600" b="1" dirty="0" smtClean="0">
                <a:solidFill>
                  <a:srgbClr val="00863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863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мониторингке</a:t>
            </a:r>
            <a:r>
              <a:rPr lang="ru-RU" sz="1600" b="1" dirty="0" smtClean="0">
                <a:solidFill>
                  <a:srgbClr val="00863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863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қатысушылар</a:t>
            </a:r>
            <a:r>
              <a:rPr lang="ru-RU" sz="1600" b="1" dirty="0" smtClean="0">
                <a:solidFill>
                  <a:srgbClr val="00863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863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endParaRPr lang="ru-RU" sz="1600" b="1" dirty="0" smtClean="0">
              <a:solidFill>
                <a:srgbClr val="00863D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</a:t>
            </a:r>
            <a:r>
              <a:rPr lang="ru-RU" sz="16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АЕК-ке</a:t>
            </a: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дейінгі</a:t>
            </a: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берешек</a:t>
            </a: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кезінде</a:t>
            </a: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салық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берешегінің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құрылғаны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хабарламаны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жолдау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басқа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шаралар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қолданылмайды</a:t>
            </a:r>
            <a:endParaRPr lang="ru-RU" sz="1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20-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 45 </a:t>
            </a:r>
            <a:r>
              <a:rPr lang="ru-RU" sz="16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АЕК-ке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дейінгі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берешек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кезінде</a:t>
            </a: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салық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берешегін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өтеу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хабарлама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жіберу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банк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шоттары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мен касса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шығыс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операцияларын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тоқтата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тұру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инкассалық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өкім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беру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 </a:t>
            </a:r>
            <a:r>
              <a:rPr lang="ru-RU" sz="16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АЕК-тен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жоғары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берешек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кезінде</a:t>
            </a: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мүліктің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тізімдемесі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сатылуын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дебиторлар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есебінен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өндіріп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алуды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шығуды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шектеуді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(сот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санкциясы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негізінде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ай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ішінде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өтелмеген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жағдайда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банкроттықты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қоса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алғанда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барлық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шаралар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Пайда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болған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күннен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бастап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екі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ай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ішінде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2500 АЕК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мөлшерінде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салық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берешегі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болған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кезде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борышкердің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банктік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шоттары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ақша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қозғалысы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мәліметтерді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ұсыну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19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Номер слайда 2">
            <a:extLst>
              <a:ext uri="{FF2B5EF4-FFF2-40B4-BE49-F238E27FC236}">
                <a16:creationId xmlns:a16="http://schemas.microsoft.com/office/drawing/2014/main" id="{C3F41A27-8494-4DB3-853D-448A871AC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9038" y="6492875"/>
            <a:ext cx="84296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A42E3-5838-4EC8-BEE5-88D46C1A323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Roboto Condensed" panose="02000000000000000000" pitchFamily="2" charset="0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3D31B97-30F0-417A-B7A3-8D7D771E1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2898" y="1815800"/>
            <a:ext cx="4000082" cy="2666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2D785D-D6C4-4ABF-921B-CF1D0047F883}"/>
              </a:ext>
            </a:extLst>
          </p:cNvPr>
          <p:cNvSpPr txBox="1"/>
          <p:nvPr/>
        </p:nvSpPr>
        <p:spPr>
          <a:xfrm>
            <a:off x="738395" y="1078402"/>
            <a:ext cx="586052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4013" algn="just"/>
            <a:r>
              <a:rPr lang="ru-RU" sz="1600" b="1" dirty="0" smtClean="0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Салық </a:t>
            </a:r>
            <a:r>
              <a:rPr lang="ru-RU" sz="1600" b="1" dirty="0" err="1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төлеушіге</a:t>
            </a:r>
            <a:r>
              <a:rPr lang="ru-RU" sz="1600" b="1" dirty="0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кейінге</a:t>
            </a:r>
            <a:r>
              <a:rPr lang="ru-RU" sz="1600" b="1" dirty="0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қалдыруды</a:t>
            </a:r>
            <a:r>
              <a:rPr lang="ru-RU" sz="1600" b="1" dirty="0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600" b="1" dirty="0" err="1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бөліп</a:t>
            </a:r>
            <a:r>
              <a:rPr lang="ru-RU" sz="1600" b="1" dirty="0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төлеуді</a:t>
            </a:r>
            <a:r>
              <a:rPr lang="ru-RU" sz="1600" b="1" dirty="0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беру </a:t>
            </a:r>
            <a:r>
              <a:rPr lang="ru-RU" sz="1600" b="1" dirty="0" err="1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қағидалары</a:t>
            </a:r>
            <a:r>
              <a:rPr lang="ru-RU" sz="1600" b="1" dirty="0">
                <a:solidFill>
                  <a:srgbClr val="007E3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уәкілетті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белгілеген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критерийлерге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сәйкес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жұмыс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өтілінің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негізгі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құралдардың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қызметкерлердің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т.б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болуы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мүлікті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кепілсіз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СТ-нің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банктік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кепілдемесінсіз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кейінге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қалдыру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бөліп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төлеу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мүмкіндігімен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толықтырылды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54013" algn="just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Көлденең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мониторингке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қатысушыға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кейінге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қалдыру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бөліп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төлеу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мүлік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кепілінсіз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банктік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кепілдіксіз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беріледі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354013" algn="just"/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54013" algn="just"/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Өнім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өндіруге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арналған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тауарлар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шикізат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импортқа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ҚҚС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төлеуді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кейінге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қалдыру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көзделген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6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54013" algn="just"/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6700" algn="just"/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Осындай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қайта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өңдеу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кезінде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алынған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өнімді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өндіруге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арналған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Қазақстан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аумағына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импортталатын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тауарлардың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сондай-ақ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осындай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тауарларды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импорттайтын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Қазақстан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салық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төлеушілерінің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тізбелерін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уәкілетті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орган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бекітеді</a:t>
            </a:r>
            <a:endParaRPr lang="ru-RU" sz="1600" i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FC133689-735E-4079-97D2-75A09DCD0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395" y="267843"/>
            <a:ext cx="65006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КЕЙІНГЕ ҚАЛДЫРУ (БӨЛІП ТӨЛЕУ) </a:t>
            </a:r>
          </a:p>
        </p:txBody>
      </p:sp>
    </p:spTree>
    <p:extLst>
      <p:ext uri="{BB962C8B-B14F-4D97-AF65-F5344CB8AC3E}">
        <p14:creationId xmlns:p14="http://schemas.microsoft.com/office/powerpoint/2010/main" val="158725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33180</TotalTime>
  <Words>1214</Words>
  <Application>Microsoft Office PowerPoint</Application>
  <PresentationFormat>Широкоэкранный</PresentationFormat>
  <Paragraphs>186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Roboto Condensed</vt:lpstr>
      <vt:lpstr>Calibri Light</vt:lpstr>
      <vt:lpstr>Arial</vt:lpstr>
      <vt:lpstr>Wingdings</vt:lpstr>
      <vt:lpstr>Times New Roman</vt:lpstr>
      <vt:lpstr>Tahoma</vt:lpstr>
      <vt:lpstr>Microsoft YaHei UI Light</vt:lpstr>
      <vt:lpstr>Montserrat</vt:lpstr>
      <vt:lpstr>Roboto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Сулейменов Азамат Жанабергенулы</dc:creator>
  <cp:lastModifiedBy>Абильжанова Арухан</cp:lastModifiedBy>
  <cp:revision>691</cp:revision>
  <cp:lastPrinted>2023-10-12T12:32:28Z</cp:lastPrinted>
  <dcterms:created xsi:type="dcterms:W3CDTF">2022-08-06T05:50:26Z</dcterms:created>
  <dcterms:modified xsi:type="dcterms:W3CDTF">2024-09-17T04:46:50Z</dcterms:modified>
</cp:coreProperties>
</file>